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8"/>
  </p:notesMasterIdLst>
  <p:sldIdLst>
    <p:sldId id="256" r:id="rId2"/>
    <p:sldId id="257" r:id="rId3"/>
    <p:sldId id="258" r:id="rId4"/>
    <p:sldId id="273" r:id="rId5"/>
    <p:sldId id="277" r:id="rId6"/>
    <p:sldId id="260" r:id="rId7"/>
    <p:sldId id="264" r:id="rId8"/>
    <p:sldId id="269" r:id="rId9"/>
    <p:sldId id="261" r:id="rId10"/>
    <p:sldId id="267" r:id="rId11"/>
    <p:sldId id="285" r:id="rId12"/>
    <p:sldId id="278" r:id="rId13"/>
    <p:sldId id="262" r:id="rId14"/>
    <p:sldId id="283" r:id="rId15"/>
    <p:sldId id="282" r:id="rId16"/>
    <p:sldId id="284" r:id="rId17"/>
    <p:sldId id="276" r:id="rId18"/>
    <p:sldId id="266" r:id="rId19"/>
    <p:sldId id="268" r:id="rId20"/>
    <p:sldId id="271" r:id="rId21"/>
    <p:sldId id="263" r:id="rId22"/>
    <p:sldId id="272" r:id="rId23"/>
    <p:sldId id="265" r:id="rId24"/>
    <p:sldId id="274" r:id="rId25"/>
    <p:sldId id="275" r:id="rId26"/>
    <p:sldId id="286"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an Valica" initials="AV" lastIdx="1" clrIdx="0">
    <p:extLst>
      <p:ext uri="{19B8F6BF-5375-455C-9EA6-DF929625EA0E}">
        <p15:presenceInfo xmlns:p15="http://schemas.microsoft.com/office/powerpoint/2012/main" userId="effc3fb47aa477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2126"/>
    <a:srgbClr val="609FBE"/>
    <a:srgbClr val="425A6D"/>
    <a:srgbClr val="4BBFBF"/>
    <a:srgbClr val="2FA7A6"/>
    <a:srgbClr val="0F8788"/>
    <a:srgbClr val="5389A9"/>
    <a:srgbClr val="3B667E"/>
    <a:srgbClr val="79CA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8B279-EC12-4072-8166-4C875EBB6CAC}" v="105" dt="2024-01-20T19:19:13.001"/>
    <p1510:client id="{1A131E38-B4F7-466D-B9DC-33143743A501}" v="87" dt="2024-01-21T00:24:10.876"/>
    <p1510:client id="{32190F8E-B682-4826-A26D-6F267502D2FB}" v="29" dt="2024-01-22T07:57:34.589"/>
    <p1510:client id="{452DFB12-2567-4BD9-9466-158ADEC042D4}" v="47" dt="2024-01-21T14:11:44.953"/>
    <p1510:client id="{7738E471-5759-4FC0-AD74-EF1F9D855022}" v="3862" dt="2024-01-21T13:38:02.170"/>
    <p1510:client id="{7C15E4C9-40BD-4BCB-9FC6-1C373BED3962}" v="76" dt="2024-01-21T12:13:18.573"/>
    <p1510:client id="{A07DB67E-A93B-489C-AA73-036FB819F6EB}" v="169" dt="2024-01-21T16:55:12.356"/>
    <p1510:client id="{B918BADF-F9C8-4D82-B726-A2C41F0F637E}" v="1451" dt="2024-01-21T15:03:24.741"/>
    <p1510:client id="{D4C470D3-BE3B-454D-8EC3-501621D54691}" v="1188" dt="2024-01-20T19:12:39.120"/>
    <p1510:client id="{F4D243B8-84A9-4580-9C3F-B97C41043EEC}" v="14" dt="2024-01-21T15:54:27.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12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21T12:51:49.136" idx="1">
    <p:pos x="7680" y="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11553-35AD-4471-ACE9-A8B67AE3D863}" type="datetimeFigureOut">
              <a:rPr lang="fr-FR" smtClean="0"/>
              <a:t>22/01/2024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F84D6-819A-4C57-B77E-696367AA9F63}" type="slidenum">
              <a:rPr lang="fr-FR" smtClean="0"/>
              <a:t>‹#›</a:t>
            </a:fld>
            <a:endParaRPr lang="fr-FR"/>
          </a:p>
        </p:txBody>
      </p:sp>
    </p:spTree>
    <p:extLst>
      <p:ext uri="{BB962C8B-B14F-4D97-AF65-F5344CB8AC3E}">
        <p14:creationId xmlns:p14="http://schemas.microsoft.com/office/powerpoint/2010/main" val="2082724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 welcome to the Software Engineering 2 project presentation on the topic code kata battle</a:t>
            </a:r>
          </a:p>
        </p:txBody>
      </p:sp>
      <p:sp>
        <p:nvSpPr>
          <p:cNvPr id="4" name="Slide Number Placeholder 3"/>
          <p:cNvSpPr>
            <a:spLocks noGrp="1"/>
          </p:cNvSpPr>
          <p:nvPr>
            <p:ph type="sldNum" sz="quarter" idx="5"/>
          </p:nvPr>
        </p:nvSpPr>
        <p:spPr/>
        <p:txBody>
          <a:bodyPr/>
          <a:lstStyle/>
          <a:p>
            <a:fld id="{208F84D6-819A-4C57-B77E-696367AA9F63}" type="slidenum">
              <a:rPr lang="fr-FR" smtClean="0"/>
              <a:t>1</a:t>
            </a:fld>
            <a:endParaRPr lang="fr-FR"/>
          </a:p>
        </p:txBody>
      </p:sp>
    </p:spTree>
    <p:extLst>
      <p:ext uri="{BB962C8B-B14F-4D97-AF65-F5344CB8AC3E}">
        <p14:creationId xmlns:p14="http://schemas.microsoft.com/office/powerpoint/2010/main" val="2005858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the educator can create battles and students can join them. The battle overview can also be seen by the educators and they can also delete it.</a:t>
            </a:r>
          </a:p>
        </p:txBody>
      </p:sp>
      <p:sp>
        <p:nvSpPr>
          <p:cNvPr id="4" name="Slide Number Placeholder 3"/>
          <p:cNvSpPr>
            <a:spLocks noGrp="1"/>
          </p:cNvSpPr>
          <p:nvPr>
            <p:ph type="sldNum" sz="quarter" idx="5"/>
          </p:nvPr>
        </p:nvSpPr>
        <p:spPr/>
        <p:txBody>
          <a:bodyPr/>
          <a:lstStyle/>
          <a:p>
            <a:fld id="{208F84D6-819A-4C57-B77E-696367AA9F63}" type="slidenum">
              <a:rPr lang="fr-FR" smtClean="0"/>
              <a:t>15</a:t>
            </a:fld>
            <a:endParaRPr lang="fr-FR"/>
          </a:p>
        </p:txBody>
      </p:sp>
    </p:spTree>
    <p:extLst>
      <p:ext uri="{BB962C8B-B14F-4D97-AF65-F5344CB8AC3E}">
        <p14:creationId xmlns:p14="http://schemas.microsoft.com/office/powerpoint/2010/main" val="113714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UI, a student and educator both can receive notifications from the groups/tournaments and they can also search for challenges. They can also see if they have received any badge for their performance in the tournament badges window.</a:t>
            </a:r>
          </a:p>
        </p:txBody>
      </p:sp>
      <p:sp>
        <p:nvSpPr>
          <p:cNvPr id="4" name="Slide Number Placeholder 3"/>
          <p:cNvSpPr>
            <a:spLocks noGrp="1"/>
          </p:cNvSpPr>
          <p:nvPr>
            <p:ph type="sldNum" sz="quarter" idx="5"/>
          </p:nvPr>
        </p:nvSpPr>
        <p:spPr/>
        <p:txBody>
          <a:bodyPr/>
          <a:lstStyle/>
          <a:p>
            <a:fld id="{208F84D6-819A-4C57-B77E-696367AA9F63}" type="slidenum">
              <a:rPr lang="fr-FR" smtClean="0"/>
              <a:t>16</a:t>
            </a:fld>
            <a:endParaRPr lang="fr-FR"/>
          </a:p>
        </p:txBody>
      </p:sp>
    </p:spTree>
    <p:extLst>
      <p:ext uri="{BB962C8B-B14F-4D97-AF65-F5344CB8AC3E}">
        <p14:creationId xmlns:p14="http://schemas.microsoft.com/office/powerpoint/2010/main" val="339674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solidFill>
                  <a:srgbClr val="374151"/>
                </a:solidFill>
              </a:rPr>
              <a:t>this is a model visualization generated by Alloy, a formal modeling tool used in software design.</a:t>
            </a:r>
            <a:endParaRPr lang="en-US" dirty="0"/>
          </a:p>
          <a:p>
            <a:r>
              <a:rPr lang="en-US" dirty="0">
                <a:solidFill>
                  <a:srgbClr val="374151"/>
                </a:solidFill>
                <a:latin typeface="Calibri"/>
                <a:ea typeface="Calibri"/>
                <a:cs typeface="Calibri"/>
              </a:rPr>
              <a:t>Depicted in yellow rectangles are signatures such as badge, educator, user, grade modification etc.</a:t>
            </a:r>
          </a:p>
          <a:p>
            <a:r>
              <a:rPr lang="en-US" dirty="0">
                <a:solidFill>
                  <a:srgbClr val="374151"/>
                </a:solidFill>
              </a:rPr>
              <a:t>Arrows with an unfilled triangular head represent inheritance relationships</a:t>
            </a:r>
            <a:endParaRPr lang="en-US" dirty="0"/>
          </a:p>
          <a:p>
            <a:r>
              <a:rPr lang="en-US" dirty="0">
                <a:solidFill>
                  <a:srgbClr val="374151"/>
                </a:solidFill>
              </a:rPr>
              <a:t>The lines connecting the signatures represent relationships or fields. For example, the line from `Educator` to `</a:t>
            </a:r>
            <a:r>
              <a:rPr lang="en-US" dirty="0" err="1">
                <a:solidFill>
                  <a:srgbClr val="374151"/>
                </a:solidFill>
              </a:rPr>
              <a:t>createdTournaments</a:t>
            </a:r>
            <a:r>
              <a:rPr lang="en-US" dirty="0">
                <a:solidFill>
                  <a:srgbClr val="374151"/>
                </a:solidFill>
              </a:rPr>
              <a:t>` indicates that `Educator` has a relationship to one or more `Tournament` instances.</a:t>
            </a:r>
            <a:endParaRPr lang="en-US" dirty="0"/>
          </a:p>
          <a:p>
            <a:r>
              <a:rPr lang="en-US" dirty="0">
                <a:solidFill>
                  <a:srgbClr val="374151"/>
                </a:solidFill>
              </a:rPr>
              <a:t>The labels on the lines indicate the cardinality of the relationships. For example, `1` means one-to-one, `some` indicates a one-to-many relationship</a:t>
            </a:r>
            <a:endParaRPr lang="en-US" dirty="0"/>
          </a:p>
          <a:p>
            <a:r>
              <a:rPr lang="en-US" dirty="0">
                <a:solidFill>
                  <a:srgbClr val="374151"/>
                </a:solidFill>
              </a:rPr>
              <a:t>The signatures `</a:t>
            </a:r>
            <a:r>
              <a:rPr lang="en-US" dirty="0" err="1">
                <a:solidFill>
                  <a:srgbClr val="374151"/>
                </a:solidFill>
              </a:rPr>
              <a:t>ThirtyOneDayMonths</a:t>
            </a:r>
            <a:r>
              <a:rPr lang="en-US" dirty="0">
                <a:solidFill>
                  <a:srgbClr val="374151"/>
                </a:solidFill>
              </a:rPr>
              <a:t>`, `</a:t>
            </a:r>
            <a:r>
              <a:rPr lang="en-US" dirty="0" err="1">
                <a:solidFill>
                  <a:srgbClr val="374151"/>
                </a:solidFill>
              </a:rPr>
              <a:t>ThirtyDayMonths</a:t>
            </a:r>
            <a:r>
              <a:rPr lang="en-US" dirty="0">
                <a:solidFill>
                  <a:srgbClr val="374151"/>
                </a:solidFill>
              </a:rPr>
              <a:t>`, and `February` likely represent constants that are used to enforce date-related constraints, such as the number of days in a month.</a:t>
            </a:r>
            <a:endParaRPr lang="en-US" dirty="0"/>
          </a:p>
          <a:p>
            <a:endParaRPr lang="en-US" dirty="0">
              <a:solidFill>
                <a:srgbClr val="374151"/>
              </a:solidFill>
              <a:latin typeface="Calibri"/>
              <a:ea typeface="Calibri"/>
              <a:cs typeface="Calibri"/>
            </a:endParaRPr>
          </a:p>
          <a:p>
            <a:endParaRPr lang="en-US" dirty="0">
              <a:solidFill>
                <a:srgbClr val="374151"/>
              </a:solidFill>
              <a:latin typeface="Calibri"/>
              <a:ea typeface="Calibri"/>
              <a:cs typeface="Calibri"/>
            </a:endParaRPr>
          </a:p>
          <a:p>
            <a:endParaRPr lang="en-US" dirty="0">
              <a:solidFill>
                <a:srgbClr val="374151"/>
              </a:solidFill>
              <a:latin typeface="Söhne"/>
            </a:endParaRP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18</a:t>
            </a:fld>
            <a:endParaRPr lang="fr-FR"/>
          </a:p>
        </p:txBody>
      </p:sp>
    </p:spTree>
    <p:extLst>
      <p:ext uri="{BB962C8B-B14F-4D97-AF65-F5344CB8AC3E}">
        <p14:creationId xmlns:p14="http://schemas.microsoft.com/office/powerpoint/2010/main" val="373529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50463-BEBB-8CF2-3EFE-B69BF569A2A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7CE111-1E7C-8C4D-B604-7FC3F2A1C2E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92FCF8B-1D76-4F02-384F-43B2847FF6B4}"/>
              </a:ext>
            </a:extLst>
          </p:cNvPr>
          <p:cNvSpPr>
            <a:spLocks noGrp="1"/>
          </p:cNvSpPr>
          <p:nvPr>
            <p:ph type="body" idx="1"/>
          </p:nvPr>
        </p:nvSpPr>
        <p:spPr/>
        <p:txBody>
          <a:bodyPr/>
          <a:lstStyle/>
          <a:p>
            <a:pPr algn="l">
              <a:buFont typeface="+mj-lt"/>
              <a:buAutoNum type="arabicPeriod"/>
            </a:pPr>
            <a:r>
              <a:rPr lang="en-US" b="1" i="0">
                <a:solidFill>
                  <a:srgbClr val="374151"/>
                </a:solidFill>
                <a:effectLst/>
                <a:latin typeface="Söhne"/>
              </a:rPr>
              <a:t>User Roles</a:t>
            </a:r>
            <a:r>
              <a:rPr lang="en-US" b="0" i="0">
                <a:solidFill>
                  <a:srgbClr val="374151"/>
                </a:solidFill>
                <a:effectLst/>
                <a:latin typeface="Söhne"/>
              </a:rPr>
              <a:t>: The system differentiates between two main user roles: Educator and Student. </a:t>
            </a:r>
            <a:r>
              <a:rPr lang="en-US" b="0" i="0" dirty="0">
                <a:solidFill>
                  <a:srgbClr val="374151"/>
                </a:solidFill>
                <a:effectLst/>
                <a:latin typeface="Söhne"/>
              </a:rPr>
              <a:t>Each has unique attributes and roles within the system.</a:t>
            </a:r>
          </a:p>
          <a:p>
            <a:pPr algn="l">
              <a:buFont typeface="+mj-lt"/>
              <a:buAutoNum type="arabicPeriod"/>
            </a:pPr>
            <a:r>
              <a:rPr lang="en-US" b="1" i="0" dirty="0">
                <a:solidFill>
                  <a:srgbClr val="374151"/>
                </a:solidFill>
                <a:effectLst/>
                <a:latin typeface="Söhne"/>
              </a:rPr>
              <a:t>Group Management</a:t>
            </a:r>
            <a:r>
              <a:rPr lang="en-US" b="0" i="0" dirty="0">
                <a:solidFill>
                  <a:srgbClr val="374151"/>
                </a:solidFill>
                <a:effectLst/>
                <a:latin typeface="Söhne"/>
              </a:rPr>
              <a:t>: Students can form groups, which are integral for participating in tournaments and battles. Each group has a defined size and score.</a:t>
            </a:r>
          </a:p>
          <a:p>
            <a:pPr algn="l">
              <a:buFont typeface="+mj-lt"/>
              <a:buAutoNum type="arabicPeriod"/>
            </a:pPr>
            <a:r>
              <a:rPr lang="en-US" b="1" i="0" dirty="0">
                <a:solidFill>
                  <a:srgbClr val="374151"/>
                </a:solidFill>
                <a:effectLst/>
                <a:latin typeface="Söhne"/>
              </a:rPr>
              <a:t>Competitions</a:t>
            </a:r>
            <a:r>
              <a:rPr lang="en-US" b="0" i="0" dirty="0">
                <a:solidFill>
                  <a:srgbClr val="374151"/>
                </a:solidFill>
                <a:effectLst/>
                <a:latin typeface="Söhne"/>
              </a:rPr>
              <a:t>: The system organizes coding competitions in the form of Tournaments and Battles. Tournaments consist of multiple battles, and groups can join these tournaments.</a:t>
            </a:r>
          </a:p>
          <a:p>
            <a:pPr algn="l">
              <a:buFont typeface="+mj-lt"/>
              <a:buAutoNum type="arabicPeriod"/>
            </a:pPr>
            <a:r>
              <a:rPr lang="en-US" b="1" i="0" dirty="0">
                <a:solidFill>
                  <a:srgbClr val="374151"/>
                </a:solidFill>
                <a:effectLst/>
                <a:latin typeface="Söhne"/>
              </a:rPr>
              <a:t>Submissions and Scoring</a:t>
            </a:r>
            <a:r>
              <a:rPr lang="en-US" b="0" i="0" dirty="0">
                <a:solidFill>
                  <a:srgbClr val="374151"/>
                </a:solidFill>
                <a:effectLst/>
                <a:latin typeface="Söhne"/>
              </a:rPr>
              <a:t>: Submissions are made for battles with specific details like GitHub links. Educators can score these submissions.</a:t>
            </a:r>
          </a:p>
          <a:p>
            <a:pPr algn="l">
              <a:buFont typeface="+mj-lt"/>
              <a:buAutoNum type="arabicPeriod"/>
            </a:pPr>
            <a:r>
              <a:rPr lang="en-US" b="1" i="0" dirty="0">
                <a:solidFill>
                  <a:srgbClr val="374151"/>
                </a:solidFill>
                <a:effectLst/>
                <a:latin typeface="Söhne"/>
              </a:rPr>
              <a:t>Badges and Requisites</a:t>
            </a:r>
            <a:r>
              <a:rPr lang="en-US" b="0" i="0" dirty="0">
                <a:solidFill>
                  <a:srgbClr val="374151"/>
                </a:solidFill>
                <a:effectLst/>
                <a:latin typeface="Söhne"/>
              </a:rPr>
              <a:t>: Students can earn badges, which have specific requisites. A badge is awarded when a student meets all its requisites.</a:t>
            </a:r>
          </a:p>
          <a:p>
            <a:pPr algn="l">
              <a:buFont typeface="+mj-lt"/>
              <a:buAutoNum type="arabicPeriod"/>
            </a:pPr>
            <a:r>
              <a:rPr lang="en-US" b="1" i="0" dirty="0">
                <a:solidFill>
                  <a:srgbClr val="374151"/>
                </a:solidFill>
                <a:effectLst/>
                <a:latin typeface="Söhne"/>
              </a:rPr>
              <a:t>Scheduling</a:t>
            </a:r>
            <a:r>
              <a:rPr lang="en-US" b="0" i="0" dirty="0">
                <a:solidFill>
                  <a:srgbClr val="374151"/>
                </a:solidFill>
                <a:effectLst/>
                <a:latin typeface="Söhne"/>
              </a:rPr>
              <a:t>: Dates are meticulously tracked to manage the scheduling of tournaments and battles, ensuring no overlaps.</a:t>
            </a:r>
          </a:p>
          <a:p>
            <a:pPr algn="l">
              <a:buFont typeface="+mj-lt"/>
              <a:buAutoNum type="arabicPeriod"/>
            </a:pPr>
            <a:r>
              <a:rPr lang="en-US" b="1" i="0" dirty="0">
                <a:solidFill>
                  <a:srgbClr val="374151"/>
                </a:solidFill>
                <a:effectLst/>
                <a:latin typeface="Söhne"/>
              </a:rPr>
              <a:t>Unique Constraints</a:t>
            </a:r>
            <a:r>
              <a:rPr lang="en-US" b="0" i="0" dirty="0">
                <a:solidFill>
                  <a:srgbClr val="374151"/>
                </a:solidFill>
                <a:effectLst/>
                <a:latin typeface="Söhne"/>
              </a:rPr>
              <a:t>: The system enforces uniqueness in various aspects, like tournament names, and prevents overlapping group memberships and battle participations.</a:t>
            </a:r>
          </a:p>
          <a:p>
            <a:pPr algn="l">
              <a:buFont typeface="+mj-lt"/>
              <a:buAutoNum type="arabicPeriod"/>
            </a:pPr>
            <a:r>
              <a:rPr lang="en-US" b="1" i="0" dirty="0">
                <a:solidFill>
                  <a:srgbClr val="374151"/>
                </a:solidFill>
                <a:effectLst/>
                <a:latin typeface="Söhne"/>
              </a:rPr>
              <a:t>Educator Actions</a:t>
            </a:r>
            <a:r>
              <a:rPr lang="en-US" b="0" i="0" dirty="0">
                <a:solidFill>
                  <a:srgbClr val="374151"/>
                </a:solidFill>
                <a:effectLst/>
                <a:latin typeface="Söhne"/>
              </a:rPr>
              <a:t>: Educators can create tournaments, battles, and badges, and have the ability to modify student grades.</a:t>
            </a:r>
          </a:p>
          <a:p>
            <a:pPr algn="l">
              <a:buFont typeface="+mj-lt"/>
              <a:buAutoNum type="arabicPeriod"/>
            </a:pPr>
            <a:r>
              <a:rPr lang="en-US" b="1" i="0" dirty="0">
                <a:solidFill>
                  <a:srgbClr val="374151"/>
                </a:solidFill>
                <a:effectLst/>
                <a:latin typeface="Söhne"/>
              </a:rPr>
              <a:t>Fact Constraints</a:t>
            </a:r>
            <a:r>
              <a:rPr lang="en-US" b="0" i="0" dirty="0">
                <a:solidFill>
                  <a:srgbClr val="374151"/>
                </a:solidFill>
                <a:effectLst/>
                <a:latin typeface="Söhne"/>
              </a:rPr>
              <a:t>: Various facts ensure logical consistency, such as ensuring group sizes match member counts, submissions align with battles, and badge requisites are met.</a:t>
            </a:r>
          </a:p>
          <a:p>
            <a:pPr algn="l">
              <a:buFont typeface="+mj-lt"/>
              <a:buAutoNum type="arabicPeriod"/>
            </a:pPr>
            <a:r>
              <a:rPr lang="en-US" b="1" i="0" dirty="0">
                <a:solidFill>
                  <a:srgbClr val="374151"/>
                </a:solidFill>
                <a:effectLst/>
                <a:latin typeface="Söhne"/>
              </a:rPr>
              <a:t>Validation and Restrictions</a:t>
            </a:r>
            <a:r>
              <a:rPr lang="en-US" b="0" i="0" dirty="0">
                <a:solidFill>
                  <a:srgbClr val="374151"/>
                </a:solidFill>
                <a:effectLst/>
                <a:latin typeface="Söhne"/>
              </a:rPr>
              <a:t>: The system includes predicates and facts to prevent overlapping battles, ensure unique submissions per group per battle, and manage badge awards and educator scoring.</a:t>
            </a:r>
          </a:p>
          <a:p>
            <a:br>
              <a:rPr lang="en-US" dirty="0"/>
            </a:br>
            <a:endParaRPr lang="fr-FR" dirty="0"/>
          </a:p>
        </p:txBody>
      </p:sp>
      <p:sp>
        <p:nvSpPr>
          <p:cNvPr id="4" name="Espace réservé du numéro de diapositive 3">
            <a:extLst>
              <a:ext uri="{FF2B5EF4-FFF2-40B4-BE49-F238E27FC236}">
                <a16:creationId xmlns:a16="http://schemas.microsoft.com/office/drawing/2014/main" id="{5F366F5C-BB2F-69C6-CE4C-2D44255F5042}"/>
              </a:ext>
            </a:extLst>
          </p:cNvPr>
          <p:cNvSpPr>
            <a:spLocks noGrp="1"/>
          </p:cNvSpPr>
          <p:nvPr>
            <p:ph type="sldNum" sz="quarter" idx="5"/>
          </p:nvPr>
        </p:nvSpPr>
        <p:spPr/>
        <p:txBody>
          <a:bodyPr/>
          <a:lstStyle/>
          <a:p>
            <a:fld id="{208F84D6-819A-4C57-B77E-696367AA9F63}" type="slidenum">
              <a:rPr lang="fr-FR" smtClean="0"/>
              <a:t>19</a:t>
            </a:fld>
            <a:endParaRPr lang="fr-FR"/>
          </a:p>
        </p:txBody>
      </p:sp>
    </p:spTree>
    <p:extLst>
      <p:ext uri="{BB962C8B-B14F-4D97-AF65-F5344CB8AC3E}">
        <p14:creationId xmlns:p14="http://schemas.microsoft.com/office/powerpoint/2010/main" val="307395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en-US"/>
              <a:t>Now I am going to talk about the implementation and testing part of our project. When it came to implementation, several choices had to be made. Since there is not an absolute answer we thought about several approaches. In the first place, and for the integration testing strategies we thought that the hierarchical  top down approach making use of stubs of used modules was our best alternative. We thought that more functionality could be tested in this manner. Besides, we used a thread based approach. Why is that? Because in case we were to work with stakeholders we believe that always having a functional (although maybe not complete) version was fundamental to have better communication. On the right side we see the different functionalities of the system perfectly defined for the sake of modularity since our implementation flow would follow that order. </a:t>
            </a:r>
            <a:endParaRPr lang="fr-FR">
              <a:cs typeface="Calibri" panose="020F0502020204030204"/>
            </a:endParaRPr>
          </a:p>
          <a:p>
            <a:pPr algn="just"/>
            <a:br>
              <a:rPr lang="en-US">
                <a:cs typeface="+mn-lt"/>
              </a:rPr>
            </a:br>
            <a:endParaRPr lang="en-US">
              <a:cs typeface="Calibri"/>
            </a:endParaRP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21</a:t>
            </a:fld>
            <a:endParaRPr lang="fr-FR"/>
          </a:p>
        </p:txBody>
      </p:sp>
    </p:spTree>
    <p:extLst>
      <p:ext uri="{BB962C8B-B14F-4D97-AF65-F5344CB8AC3E}">
        <p14:creationId xmlns:p14="http://schemas.microsoft.com/office/powerpoint/2010/main" val="1928681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en-US">
                <a:cs typeface="Calibri"/>
              </a:rPr>
              <a:t>I</a:t>
            </a:r>
            <a:r>
              <a:rPr lang="en-US"/>
              <a:t>t is key to test the system throughout the whole project as leaving testing for the final phases is a big mistake that could exponentially increase bugs.</a:t>
            </a:r>
            <a:endParaRPr lang="fr-FR"/>
          </a:p>
          <a:p>
            <a:pPr algn="just"/>
            <a:r>
              <a:rPr lang="en-US"/>
              <a:t>To implement everything we have to start with a core component called Model which is used in every thread and then progressively add core components together with their used components according to the threads until all components are implemented. We must not only test that the system works logically but also that it is intuitive to use, that its performance is decent and so on and so forth.</a:t>
            </a:r>
            <a:endParaRPr lang="fr-FR"/>
          </a:p>
          <a:p>
            <a:endParaRPr lang="en-US">
              <a:cs typeface="Calibri"/>
            </a:endParaRP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22</a:t>
            </a:fld>
            <a:endParaRPr lang="fr-FR"/>
          </a:p>
        </p:txBody>
      </p:sp>
    </p:spTree>
    <p:extLst>
      <p:ext uri="{BB962C8B-B14F-4D97-AF65-F5344CB8AC3E}">
        <p14:creationId xmlns:p14="http://schemas.microsoft.com/office/powerpoint/2010/main" val="2191113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So </a:t>
            </a:r>
            <a:r>
              <a:rPr lang="fr-FR" err="1"/>
              <a:t>now</a:t>
            </a:r>
            <a:r>
              <a:rPr lang="fr-FR"/>
              <a:t> </a:t>
            </a:r>
            <a:r>
              <a:rPr lang="fr-FR" err="1"/>
              <a:t>that</a:t>
            </a:r>
            <a:r>
              <a:rPr lang="fr-FR"/>
              <a:t> </a:t>
            </a:r>
            <a:r>
              <a:rPr lang="fr-FR" err="1"/>
              <a:t>we</a:t>
            </a:r>
            <a:r>
              <a:rPr lang="fr-FR"/>
              <a:t> </a:t>
            </a:r>
            <a:r>
              <a:rPr lang="fr-FR" err="1"/>
              <a:t>explained</a:t>
            </a:r>
            <a:r>
              <a:rPr lang="fr-FR"/>
              <a:t> </a:t>
            </a:r>
            <a:r>
              <a:rPr lang="fr-FR" err="1"/>
              <a:t>our</a:t>
            </a:r>
            <a:r>
              <a:rPr lang="fr-FR"/>
              <a:t> </a:t>
            </a:r>
            <a:r>
              <a:rPr lang="fr-FR" err="1"/>
              <a:t>project</a:t>
            </a:r>
            <a:r>
              <a:rPr lang="fr-FR"/>
              <a:t> we can extract some ideas: </a:t>
            </a:r>
            <a:endParaRPr lang="en-US"/>
          </a:p>
          <a:p>
            <a:r>
              <a:rPr lang="fr-FR" err="1">
                <a:cs typeface="Calibri"/>
              </a:rPr>
              <a:t>Some</a:t>
            </a:r>
            <a:r>
              <a:rPr lang="fr-FR">
                <a:cs typeface="Calibri"/>
              </a:rPr>
              <a:t> of the </a:t>
            </a:r>
            <a:r>
              <a:rPr lang="fr-FR" err="1">
                <a:cs typeface="Calibri"/>
              </a:rPr>
              <a:t>problems</a:t>
            </a:r>
            <a:r>
              <a:rPr lang="fr-FR">
                <a:cs typeface="Calibri"/>
              </a:rPr>
              <a:t> </a:t>
            </a:r>
            <a:r>
              <a:rPr lang="fr-FR" err="1">
                <a:cs typeface="Calibri"/>
              </a:rPr>
              <a:t>that</a:t>
            </a:r>
            <a:r>
              <a:rPr lang="fr-FR">
                <a:cs typeface="Calibri"/>
              </a:rPr>
              <a:t> </a:t>
            </a:r>
            <a:r>
              <a:rPr lang="fr-FR" err="1">
                <a:cs typeface="Calibri"/>
              </a:rPr>
              <a:t>we</a:t>
            </a:r>
            <a:r>
              <a:rPr lang="fr-FR">
                <a:cs typeface="Calibri"/>
              </a:rPr>
              <a:t> </a:t>
            </a:r>
            <a:r>
              <a:rPr lang="fr-FR" err="1">
                <a:cs typeface="Calibri"/>
              </a:rPr>
              <a:t>faced</a:t>
            </a:r>
            <a:r>
              <a:rPr lang="fr-FR">
                <a:cs typeface="Calibri"/>
              </a:rPr>
              <a:t> </a:t>
            </a:r>
            <a:r>
              <a:rPr lang="fr-FR" err="1">
                <a:cs typeface="Calibri"/>
              </a:rPr>
              <a:t>were</a:t>
            </a:r>
            <a:r>
              <a:rPr lang="fr-FR">
                <a:cs typeface="Calibri"/>
              </a:rPr>
              <a:t> time issues as </a:t>
            </a:r>
            <a:r>
              <a:rPr lang="fr-FR" err="1">
                <a:cs typeface="Calibri"/>
              </a:rPr>
              <a:t>we</a:t>
            </a:r>
            <a:r>
              <a:rPr lang="fr-FR">
                <a:cs typeface="Calibri"/>
              </a:rPr>
              <a:t> </a:t>
            </a:r>
            <a:r>
              <a:rPr lang="fr-FR" err="1">
                <a:cs typeface="Calibri"/>
              </a:rPr>
              <a:t>did</a:t>
            </a:r>
            <a:r>
              <a:rPr lang="fr-FR">
                <a:cs typeface="Calibri"/>
              </a:rPr>
              <a:t> have </a:t>
            </a:r>
            <a:r>
              <a:rPr lang="fr-FR" err="1">
                <a:cs typeface="Calibri"/>
              </a:rPr>
              <a:t>different</a:t>
            </a:r>
            <a:r>
              <a:rPr lang="fr-FR">
                <a:cs typeface="Calibri"/>
              </a:rPr>
              <a:t> courses and </a:t>
            </a:r>
            <a:r>
              <a:rPr lang="fr-FR" err="1">
                <a:cs typeface="Calibri"/>
              </a:rPr>
              <a:t>hence</a:t>
            </a:r>
            <a:r>
              <a:rPr lang="fr-FR">
                <a:cs typeface="Calibri"/>
              </a:rPr>
              <a:t> time </a:t>
            </a:r>
            <a:r>
              <a:rPr lang="fr-FR" err="1">
                <a:cs typeface="Calibri"/>
              </a:rPr>
              <a:t>schedules</a:t>
            </a:r>
            <a:r>
              <a:rPr lang="fr-FR">
                <a:cs typeface="Calibri"/>
              </a:rPr>
              <a:t>. </a:t>
            </a:r>
          </a:p>
          <a:p>
            <a:r>
              <a:rPr lang="fr-FR" err="1">
                <a:cs typeface="Calibri"/>
              </a:rPr>
              <a:t>We</a:t>
            </a:r>
            <a:r>
              <a:rPr lang="fr-FR">
                <a:cs typeface="Calibri"/>
              </a:rPr>
              <a:t> </a:t>
            </a:r>
            <a:r>
              <a:rPr lang="fr-FR" err="1">
                <a:cs typeface="Calibri"/>
              </a:rPr>
              <a:t>also</a:t>
            </a:r>
            <a:r>
              <a:rPr lang="fr-FR">
                <a:cs typeface="Calibri"/>
              </a:rPr>
              <a:t> </a:t>
            </a:r>
            <a:r>
              <a:rPr lang="fr-FR" err="1">
                <a:cs typeface="Calibri"/>
              </a:rPr>
              <a:t>needed</a:t>
            </a:r>
            <a:r>
              <a:rPr lang="fr-FR">
                <a:cs typeface="Calibri"/>
              </a:rPr>
              <a:t> to </a:t>
            </a:r>
            <a:r>
              <a:rPr lang="fr-FR" err="1">
                <a:cs typeface="Calibri"/>
              </a:rPr>
              <a:t>spend</a:t>
            </a:r>
            <a:r>
              <a:rPr lang="fr-FR">
                <a:cs typeface="Calibri"/>
              </a:rPr>
              <a:t> </a:t>
            </a:r>
            <a:r>
              <a:rPr lang="fr-FR" err="1">
                <a:cs typeface="Calibri"/>
              </a:rPr>
              <a:t>some</a:t>
            </a:r>
            <a:r>
              <a:rPr lang="fr-FR">
                <a:cs typeface="Calibri"/>
              </a:rPr>
              <a:t> time </a:t>
            </a:r>
            <a:r>
              <a:rPr lang="fr-FR" err="1">
                <a:cs typeface="Calibri"/>
              </a:rPr>
              <a:t>learning</a:t>
            </a:r>
            <a:r>
              <a:rPr lang="fr-FR">
                <a:cs typeface="Calibri"/>
              </a:rPr>
              <a:t> the technologies </a:t>
            </a:r>
            <a:r>
              <a:rPr lang="fr-FR" err="1">
                <a:cs typeface="Calibri"/>
              </a:rPr>
              <a:t>we</a:t>
            </a:r>
            <a:r>
              <a:rPr lang="fr-FR">
                <a:cs typeface="Calibri"/>
              </a:rPr>
              <a:t> </a:t>
            </a:r>
            <a:r>
              <a:rPr lang="fr-FR" err="1">
                <a:cs typeface="Calibri"/>
              </a:rPr>
              <a:t>used</a:t>
            </a:r>
            <a:r>
              <a:rPr lang="fr-FR">
                <a:cs typeface="Calibri"/>
              </a:rPr>
              <a:t> for </a:t>
            </a:r>
            <a:r>
              <a:rPr lang="fr-FR" err="1">
                <a:cs typeface="Calibri"/>
              </a:rPr>
              <a:t>making</a:t>
            </a:r>
            <a:r>
              <a:rPr lang="fr-FR">
                <a:cs typeface="Calibri"/>
              </a:rPr>
              <a:t> the </a:t>
            </a:r>
            <a:r>
              <a:rPr lang="fr-FR" err="1">
                <a:cs typeface="Calibri"/>
              </a:rPr>
              <a:t>artifacts</a:t>
            </a:r>
            <a:r>
              <a:rPr lang="fr-FR">
                <a:cs typeface="Calibri"/>
              </a:rPr>
              <a:t> like FIGMA or </a:t>
            </a:r>
            <a:r>
              <a:rPr lang="fr-FR" err="1">
                <a:cs typeface="Calibri"/>
              </a:rPr>
              <a:t>Alloy</a:t>
            </a:r>
            <a:r>
              <a:rPr lang="fr-FR">
                <a:cs typeface="Calibri"/>
              </a:rPr>
              <a:t> 6.0 </a:t>
            </a:r>
            <a:r>
              <a:rPr lang="fr-FR" err="1">
                <a:cs typeface="Calibri"/>
              </a:rPr>
              <a:t>that</a:t>
            </a:r>
            <a:r>
              <a:rPr lang="fr-FR">
                <a:cs typeface="Calibri"/>
              </a:rPr>
              <a:t> </a:t>
            </a:r>
            <a:r>
              <a:rPr lang="fr-FR" err="1">
                <a:cs typeface="Calibri"/>
              </a:rPr>
              <a:t>we</a:t>
            </a:r>
            <a:r>
              <a:rPr lang="fr-FR">
                <a:cs typeface="Calibri"/>
              </a:rPr>
              <a:t> </a:t>
            </a:r>
            <a:r>
              <a:rPr lang="fr-FR" err="1">
                <a:cs typeface="Calibri"/>
              </a:rPr>
              <a:t>had</a:t>
            </a:r>
            <a:r>
              <a:rPr lang="fr-FR">
                <a:cs typeface="Calibri"/>
              </a:rPr>
              <a:t> not </a:t>
            </a:r>
            <a:r>
              <a:rPr lang="fr-FR" err="1">
                <a:cs typeface="Calibri"/>
              </a:rPr>
              <a:t>used</a:t>
            </a:r>
            <a:r>
              <a:rPr lang="fr-FR">
                <a:cs typeface="Calibri"/>
              </a:rPr>
              <a:t> </a:t>
            </a:r>
            <a:r>
              <a:rPr lang="fr-FR" err="1">
                <a:cs typeface="Calibri"/>
              </a:rPr>
              <a:t>before</a:t>
            </a:r>
            <a:r>
              <a:rPr lang="fr-FR">
                <a:cs typeface="Calibri"/>
              </a:rPr>
              <a:t>.</a:t>
            </a:r>
          </a:p>
          <a:p>
            <a:endParaRPr lang="fr-FR"/>
          </a:p>
          <a:p>
            <a:r>
              <a:rPr lang="fr-FR"/>
              <a:t>Something </a:t>
            </a:r>
            <a:r>
              <a:rPr lang="fr-FR" err="1"/>
              <a:t>that</a:t>
            </a:r>
            <a:r>
              <a:rPr lang="fr-FR"/>
              <a:t> </a:t>
            </a:r>
            <a:r>
              <a:rPr lang="fr-FR" err="1"/>
              <a:t>could</a:t>
            </a:r>
            <a:r>
              <a:rPr lang="fr-FR"/>
              <a:t> </a:t>
            </a:r>
            <a:r>
              <a:rPr lang="fr-FR" err="1"/>
              <a:t>be</a:t>
            </a:r>
            <a:r>
              <a:rPr lang="fr-FR"/>
              <a:t> </a:t>
            </a:r>
            <a:r>
              <a:rPr lang="fr-FR" err="1"/>
              <a:t>improved</a:t>
            </a:r>
            <a:r>
              <a:rPr lang="fr-FR"/>
              <a:t> </a:t>
            </a:r>
            <a:r>
              <a:rPr lang="fr-FR" err="1"/>
              <a:t>is</a:t>
            </a:r>
            <a:r>
              <a:rPr lang="fr-FR"/>
              <a:t> the scope of the </a:t>
            </a:r>
            <a:r>
              <a:rPr lang="fr-FR" err="1"/>
              <a:t>project</a:t>
            </a:r>
            <a:r>
              <a:rPr lang="fr-FR"/>
              <a:t>, </a:t>
            </a:r>
            <a:r>
              <a:rPr lang="fr-FR" err="1"/>
              <a:t>making</a:t>
            </a:r>
            <a:r>
              <a:rPr lang="fr-FR"/>
              <a:t> </a:t>
            </a:r>
            <a:r>
              <a:rPr lang="fr-FR" err="1"/>
              <a:t>it</a:t>
            </a:r>
            <a:r>
              <a:rPr lang="fr-FR"/>
              <a:t> a bit more </a:t>
            </a:r>
            <a:r>
              <a:rPr lang="fr-FR" err="1"/>
              <a:t>ambicious</a:t>
            </a:r>
            <a:r>
              <a:rPr lang="fr-FR"/>
              <a:t> by for instance </a:t>
            </a:r>
            <a:r>
              <a:rPr lang="fr-FR" err="1"/>
              <a:t>adding</a:t>
            </a:r>
            <a:r>
              <a:rPr lang="fr-FR"/>
              <a:t> more </a:t>
            </a:r>
            <a:r>
              <a:rPr lang="fr-FR" err="1"/>
              <a:t>functionalities</a:t>
            </a:r>
            <a:r>
              <a:rPr lang="fr-FR"/>
              <a:t> like inter platform support. </a:t>
            </a:r>
            <a:r>
              <a:rPr lang="fr-FR" err="1"/>
              <a:t>Another</a:t>
            </a:r>
            <a:r>
              <a:rPr lang="fr-FR"/>
              <a:t> good </a:t>
            </a:r>
            <a:r>
              <a:rPr lang="fr-FR" err="1"/>
              <a:t>idea</a:t>
            </a:r>
            <a:r>
              <a:rPr lang="fr-FR"/>
              <a:t> </a:t>
            </a:r>
            <a:r>
              <a:rPr lang="fr-FR" err="1"/>
              <a:t>could</a:t>
            </a:r>
            <a:r>
              <a:rPr lang="fr-FR"/>
              <a:t> </a:t>
            </a:r>
            <a:r>
              <a:rPr lang="fr-FR" err="1"/>
              <a:t>be</a:t>
            </a:r>
            <a:r>
              <a:rPr lang="fr-FR"/>
              <a:t> </a:t>
            </a:r>
            <a:r>
              <a:rPr lang="fr-FR" err="1"/>
              <a:t>making</a:t>
            </a:r>
            <a:r>
              <a:rPr lang="fr-FR"/>
              <a:t> </a:t>
            </a:r>
            <a:r>
              <a:rPr lang="fr-FR" err="1"/>
              <a:t>italso</a:t>
            </a:r>
            <a:r>
              <a:rPr lang="fr-FR"/>
              <a:t>  an </a:t>
            </a:r>
            <a:r>
              <a:rPr lang="fr-FR" err="1"/>
              <a:t>useful</a:t>
            </a:r>
            <a:r>
              <a:rPr lang="fr-FR"/>
              <a:t> system for </a:t>
            </a:r>
            <a:r>
              <a:rPr lang="fr-FR" err="1"/>
              <a:t>company</a:t>
            </a:r>
            <a:r>
              <a:rPr lang="fr-FR"/>
              <a:t> </a:t>
            </a:r>
            <a:r>
              <a:rPr lang="fr-FR" err="1"/>
              <a:t>developers</a:t>
            </a:r>
            <a:r>
              <a:rPr lang="fr-FR"/>
              <a:t> or design and anti-</a:t>
            </a:r>
            <a:r>
              <a:rPr lang="fr-FR" err="1"/>
              <a:t>cheat</a:t>
            </a:r>
            <a:r>
              <a:rPr lang="fr-FR"/>
              <a:t> </a:t>
            </a:r>
            <a:r>
              <a:rPr lang="fr-FR" err="1"/>
              <a:t>detection</a:t>
            </a:r>
            <a:r>
              <a:rPr lang="fr-FR"/>
              <a:t> system for </a:t>
            </a:r>
            <a:r>
              <a:rPr lang="fr-FR" err="1"/>
              <a:t>exercises</a:t>
            </a:r>
            <a:r>
              <a:rPr lang="fr-FR"/>
              <a:t> and </a:t>
            </a:r>
            <a:r>
              <a:rPr lang="fr-FR" err="1"/>
              <a:t>competitions</a:t>
            </a:r>
            <a:r>
              <a:rPr lang="fr-FR"/>
              <a:t>.</a:t>
            </a:r>
            <a:endParaRPr lang="en-US"/>
          </a:p>
          <a:p>
            <a:endParaRPr lang="en-US">
              <a:cs typeface="+mn-lt"/>
            </a:endParaRPr>
          </a:p>
          <a:p>
            <a:r>
              <a:rPr lang="en-US">
                <a:cs typeface="+mn-lt"/>
              </a:rPr>
              <a:t>Finally I would like to talk about what we have learned. Just to name a few things: Following a SCRUM process and having a collaborative learning, research and development where although we did not do everything, we knew and were aware of what others had done and how did they do it and most importantly how did it work and how to understand it.  </a:t>
            </a:r>
            <a:br>
              <a:rPr lang="en-US">
                <a:cs typeface="+mn-lt"/>
              </a:rPr>
            </a:br>
            <a:endParaRPr lang="en-US">
              <a:cs typeface="Calibri"/>
            </a:endParaRP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24</a:t>
            </a:fld>
            <a:endParaRPr lang="fr-FR"/>
          </a:p>
        </p:txBody>
      </p:sp>
    </p:spTree>
    <p:extLst>
      <p:ext uri="{BB962C8B-B14F-4D97-AF65-F5344CB8AC3E}">
        <p14:creationId xmlns:p14="http://schemas.microsoft.com/office/powerpoint/2010/main" val="20683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bibliography in case you need to check something.</a:t>
            </a:r>
            <a:endParaRPr lang="fr-F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25</a:t>
            </a:fld>
            <a:endParaRPr lang="fr-FR"/>
          </a:p>
        </p:txBody>
      </p:sp>
    </p:spTree>
    <p:extLst>
      <p:ext uri="{BB962C8B-B14F-4D97-AF65-F5344CB8AC3E}">
        <p14:creationId xmlns:p14="http://schemas.microsoft.com/office/powerpoint/2010/main" val="61153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In this project we will cover the following aspects that include the a brief introduction of our project, the scope and requirements of the code kata battle.</a:t>
            </a:r>
          </a:p>
          <a:p>
            <a:endParaRPr lang="en-US">
              <a:ea typeface="Calibri"/>
              <a:cs typeface="Calibri"/>
            </a:endParaRPr>
          </a:p>
          <a:p>
            <a:r>
              <a:rPr lang="en-US">
                <a:ea typeface="Calibri"/>
                <a:cs typeface="Calibri"/>
              </a:rPr>
              <a:t>We also cover the entire system's architecture and give the idea on how our User Interface looks like. Giving the idea about the formal analysis of the alloy, we will cover the implementation and testing strategies followed by conclusion.</a:t>
            </a:r>
          </a:p>
        </p:txBody>
      </p:sp>
      <p:sp>
        <p:nvSpPr>
          <p:cNvPr id="4" name="Slide Number Placeholder 3"/>
          <p:cNvSpPr>
            <a:spLocks noGrp="1"/>
          </p:cNvSpPr>
          <p:nvPr>
            <p:ph type="sldNum" sz="quarter" idx="5"/>
          </p:nvPr>
        </p:nvSpPr>
        <p:spPr/>
        <p:txBody>
          <a:bodyPr/>
          <a:lstStyle/>
          <a:p>
            <a:fld id="{208F84D6-819A-4C57-B77E-696367AA9F63}" type="slidenum">
              <a:rPr lang="fr-FR" smtClean="0"/>
              <a:t>2</a:t>
            </a:fld>
            <a:endParaRPr lang="fr-FR"/>
          </a:p>
        </p:txBody>
      </p:sp>
    </p:spTree>
    <p:extLst>
      <p:ext uri="{BB962C8B-B14F-4D97-AF65-F5344CB8AC3E}">
        <p14:creationId xmlns:p14="http://schemas.microsoft.com/office/powerpoint/2010/main" val="2285026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208F84D6-819A-4C57-B77E-696367AA9F63}" type="slidenum">
              <a:rPr lang="fr-FR" smtClean="0"/>
              <a:t>4</a:t>
            </a:fld>
            <a:endParaRPr lang="fr-FR"/>
          </a:p>
        </p:txBody>
      </p:sp>
    </p:spTree>
    <p:extLst>
      <p:ext uri="{BB962C8B-B14F-4D97-AF65-F5344CB8AC3E}">
        <p14:creationId xmlns:p14="http://schemas.microsoft.com/office/powerpoint/2010/main" val="18019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a:t>
            </a:r>
            <a:r>
              <a:rPr lang="fr-FR" err="1"/>
              <a:t>target</a:t>
            </a:r>
            <a:r>
              <a:rPr lang="fr-FR"/>
              <a:t> audience:</a:t>
            </a:r>
          </a:p>
          <a:p>
            <a:r>
              <a:rPr lang="fr-FR"/>
              <a:t>- the </a:t>
            </a:r>
            <a:r>
              <a:rPr lang="fr-FR" err="1"/>
              <a:t>educators</a:t>
            </a:r>
            <a:r>
              <a:rPr lang="fr-FR"/>
              <a:t> </a:t>
            </a:r>
            <a:r>
              <a:rPr lang="fr-FR" err="1"/>
              <a:t>that</a:t>
            </a:r>
            <a:r>
              <a:rPr lang="fr-FR"/>
              <a:t> use the platform to host </a:t>
            </a:r>
            <a:r>
              <a:rPr lang="fr-FR" err="1"/>
              <a:t>competitions</a:t>
            </a:r>
            <a:r>
              <a:rPr lang="fr-FR"/>
              <a:t> for </a:t>
            </a:r>
            <a:r>
              <a:rPr lang="fr-FR" err="1"/>
              <a:t>their</a:t>
            </a:r>
            <a:r>
              <a:rPr lang="fr-FR"/>
              <a:t> classes, </a:t>
            </a:r>
            <a:r>
              <a:rPr lang="fr-FR" err="1"/>
              <a:t>either</a:t>
            </a:r>
            <a:r>
              <a:rPr lang="fr-FR"/>
              <a:t> as grades for the course, or as a </a:t>
            </a:r>
            <a:r>
              <a:rPr lang="fr-FR" err="1"/>
              <a:t>complementary</a:t>
            </a:r>
            <a:r>
              <a:rPr lang="fr-FR"/>
              <a:t> </a:t>
            </a:r>
            <a:r>
              <a:rPr lang="fr-FR" err="1"/>
              <a:t>learning</a:t>
            </a:r>
            <a:r>
              <a:rPr lang="fr-FR"/>
              <a:t> </a:t>
            </a:r>
            <a:r>
              <a:rPr lang="fr-FR" err="1"/>
              <a:t>method</a:t>
            </a:r>
            <a:r>
              <a:rPr lang="fr-FR"/>
              <a:t> for </a:t>
            </a:r>
            <a:r>
              <a:rPr lang="fr-FR" err="1"/>
              <a:t>students</a:t>
            </a:r>
            <a:endParaRPr lang="fr-FR"/>
          </a:p>
          <a:p>
            <a:r>
              <a:rPr lang="fr-FR"/>
              <a:t>- the </a:t>
            </a:r>
            <a:r>
              <a:rPr lang="fr-FR" err="1"/>
              <a:t>students</a:t>
            </a:r>
            <a:r>
              <a:rPr lang="fr-FR"/>
              <a:t> </a:t>
            </a:r>
            <a:r>
              <a:rPr lang="fr-FR" err="1"/>
              <a:t>that</a:t>
            </a:r>
            <a:r>
              <a:rPr lang="fr-FR"/>
              <a:t> use </a:t>
            </a:r>
            <a:r>
              <a:rPr lang="fr-FR" err="1"/>
              <a:t>it</a:t>
            </a:r>
            <a:r>
              <a:rPr lang="fr-FR"/>
              <a:t> to train and </a:t>
            </a:r>
            <a:r>
              <a:rPr lang="fr-FR" err="1"/>
              <a:t>exercise</a:t>
            </a:r>
            <a:r>
              <a:rPr lang="fr-FR"/>
              <a:t> in software </a:t>
            </a:r>
            <a:r>
              <a:rPr lang="fr-FR" err="1"/>
              <a:t>development</a:t>
            </a:r>
            <a:r>
              <a:rPr lang="fr-FR"/>
              <a:t>, and can attend the challenges set by </a:t>
            </a:r>
            <a:r>
              <a:rPr lang="fr-FR" err="1"/>
              <a:t>their</a:t>
            </a:r>
            <a:r>
              <a:rPr lang="fr-FR"/>
              <a:t> </a:t>
            </a:r>
            <a:r>
              <a:rPr lang="fr-FR" err="1"/>
              <a:t>teachers</a:t>
            </a:r>
            <a:r>
              <a:rPr lang="fr-FR"/>
              <a:t>.</a:t>
            </a:r>
          </a:p>
          <a:p>
            <a:endParaRPr lang="fr-FR"/>
          </a:p>
          <a:p>
            <a:r>
              <a:rPr lang="fr-FR" err="1"/>
              <a:t>Concerning</a:t>
            </a:r>
            <a:r>
              <a:rPr lang="fr-FR"/>
              <a:t> the </a:t>
            </a:r>
            <a:r>
              <a:rPr lang="fr-FR" err="1"/>
              <a:t>devices</a:t>
            </a:r>
            <a:r>
              <a:rPr lang="fr-FR"/>
              <a:t> </a:t>
            </a:r>
            <a:r>
              <a:rPr lang="fr-FR" err="1"/>
              <a:t>it</a:t>
            </a:r>
            <a:r>
              <a:rPr lang="fr-FR"/>
              <a:t> </a:t>
            </a:r>
            <a:r>
              <a:rPr lang="fr-FR" err="1"/>
              <a:t>will</a:t>
            </a:r>
            <a:r>
              <a:rPr lang="fr-FR"/>
              <a:t> </a:t>
            </a:r>
            <a:r>
              <a:rPr lang="fr-FR" err="1"/>
              <a:t>be</a:t>
            </a:r>
            <a:r>
              <a:rPr lang="fr-FR"/>
              <a:t> </a:t>
            </a:r>
            <a:r>
              <a:rPr lang="fr-FR" err="1"/>
              <a:t>available</a:t>
            </a:r>
            <a:r>
              <a:rPr lang="fr-FR"/>
              <a:t> on, CKB </a:t>
            </a:r>
            <a:r>
              <a:rPr lang="fr-FR" err="1"/>
              <a:t>will</a:t>
            </a:r>
            <a:r>
              <a:rPr lang="fr-FR"/>
              <a:t> </a:t>
            </a:r>
            <a:r>
              <a:rPr lang="fr-FR" err="1"/>
              <a:t>be</a:t>
            </a:r>
            <a:r>
              <a:rPr lang="fr-FR"/>
              <a:t> </a:t>
            </a:r>
            <a:r>
              <a:rPr lang="fr-FR" err="1"/>
              <a:t>browsable</a:t>
            </a:r>
            <a:r>
              <a:rPr lang="fr-FR"/>
              <a:t> on </a:t>
            </a:r>
            <a:r>
              <a:rPr lang="fr-FR" err="1"/>
              <a:t>any</a:t>
            </a:r>
            <a:r>
              <a:rPr lang="fr-FR"/>
              <a:t> </a:t>
            </a:r>
            <a:r>
              <a:rPr lang="fr-FR" err="1"/>
              <a:t>device</a:t>
            </a:r>
            <a:r>
              <a:rPr lang="fr-FR"/>
              <a:t>, </a:t>
            </a:r>
            <a:r>
              <a:rPr lang="fr-FR" err="1"/>
              <a:t>allowing</a:t>
            </a:r>
            <a:r>
              <a:rPr lang="fr-FR"/>
              <a:t> </a:t>
            </a:r>
            <a:r>
              <a:rPr lang="fr-FR" err="1"/>
              <a:t>users</a:t>
            </a:r>
            <a:r>
              <a:rPr lang="fr-FR"/>
              <a:t> to check the challenges and </a:t>
            </a:r>
            <a:r>
              <a:rPr lang="fr-FR" err="1"/>
              <a:t>their</a:t>
            </a:r>
            <a:r>
              <a:rPr lang="fr-FR"/>
              <a:t> </a:t>
            </a:r>
            <a:r>
              <a:rPr lang="fr-FR" err="1"/>
              <a:t>status</a:t>
            </a:r>
            <a:r>
              <a:rPr lang="fr-FR"/>
              <a:t>. </a:t>
            </a:r>
            <a:r>
              <a:rPr lang="fr-FR" err="1"/>
              <a:t>However</a:t>
            </a:r>
            <a:r>
              <a:rPr lang="fr-FR"/>
              <a:t> the full </a:t>
            </a:r>
            <a:r>
              <a:rPr lang="fr-FR" err="1"/>
              <a:t>functionalities</a:t>
            </a:r>
            <a:r>
              <a:rPr lang="fr-FR"/>
              <a:t>, </a:t>
            </a:r>
            <a:r>
              <a:rPr lang="fr-FR" err="1"/>
              <a:t>concerning</a:t>
            </a:r>
            <a:r>
              <a:rPr lang="fr-FR"/>
              <a:t> </a:t>
            </a:r>
            <a:r>
              <a:rPr lang="fr-FR" err="1"/>
              <a:t>creating</a:t>
            </a:r>
            <a:r>
              <a:rPr lang="fr-FR"/>
              <a:t>, </a:t>
            </a:r>
            <a:r>
              <a:rPr lang="fr-FR" err="1"/>
              <a:t>joing</a:t>
            </a:r>
            <a:r>
              <a:rPr lang="fr-FR"/>
              <a:t> and </a:t>
            </a:r>
            <a:r>
              <a:rPr lang="fr-FR" err="1"/>
              <a:t>taking</a:t>
            </a:r>
            <a:r>
              <a:rPr lang="fr-FR"/>
              <a:t> part </a:t>
            </a:r>
            <a:r>
              <a:rPr lang="fr-FR" err="1"/>
              <a:t>into</a:t>
            </a:r>
            <a:r>
              <a:rPr lang="fr-FR"/>
              <a:t> </a:t>
            </a:r>
            <a:r>
              <a:rPr lang="fr-FR" err="1"/>
              <a:t>tournaments</a:t>
            </a:r>
            <a:r>
              <a:rPr lang="fr-FR"/>
              <a:t> and battle </a:t>
            </a:r>
            <a:r>
              <a:rPr lang="fr-FR" err="1"/>
              <a:t>will</a:t>
            </a:r>
            <a:r>
              <a:rPr lang="fr-FR"/>
              <a:t> </a:t>
            </a:r>
            <a:r>
              <a:rPr lang="fr-FR" err="1"/>
              <a:t>only</a:t>
            </a:r>
            <a:r>
              <a:rPr lang="fr-FR"/>
              <a:t> </a:t>
            </a:r>
            <a:r>
              <a:rPr lang="fr-FR" err="1"/>
              <a:t>be</a:t>
            </a:r>
            <a:r>
              <a:rPr lang="fr-FR"/>
              <a:t> </a:t>
            </a:r>
            <a:r>
              <a:rPr lang="fr-FR" err="1"/>
              <a:t>available</a:t>
            </a:r>
            <a:r>
              <a:rPr lang="fr-FR"/>
              <a:t> on Desktop.</a:t>
            </a:r>
          </a:p>
          <a:p>
            <a:endParaRPr lang="fr-FR"/>
          </a:p>
          <a:p>
            <a:r>
              <a:rPr lang="fr-FR" err="1"/>
              <a:t>Functionally</a:t>
            </a:r>
            <a:r>
              <a:rPr lang="fr-FR"/>
              <a:t>, the </a:t>
            </a:r>
            <a:r>
              <a:rPr lang="fr-FR" err="1"/>
              <a:t>project</a:t>
            </a:r>
            <a:r>
              <a:rPr lang="fr-FR"/>
              <a:t> </a:t>
            </a:r>
            <a:r>
              <a:rPr lang="fr-FR" err="1"/>
              <a:t>emphasises</a:t>
            </a:r>
            <a:r>
              <a:rPr lang="fr-FR"/>
              <a:t> on the interactive and </a:t>
            </a:r>
            <a:r>
              <a:rPr lang="fr-FR" err="1"/>
              <a:t>dynamic</a:t>
            </a:r>
            <a:r>
              <a:rPr lang="fr-FR"/>
              <a:t> </a:t>
            </a:r>
            <a:r>
              <a:rPr lang="fr-FR" err="1"/>
              <a:t>learning</a:t>
            </a:r>
            <a:r>
              <a:rPr lang="fr-FR"/>
              <a:t> </a:t>
            </a:r>
            <a:r>
              <a:rPr lang="fr-FR" err="1"/>
              <a:t>experience</a:t>
            </a:r>
            <a:r>
              <a:rPr lang="fr-FR"/>
              <a:t> </a:t>
            </a:r>
            <a:r>
              <a:rPr lang="fr-FR" err="1"/>
              <a:t>that</a:t>
            </a:r>
            <a:r>
              <a:rPr lang="fr-FR"/>
              <a:t> can </a:t>
            </a:r>
            <a:r>
              <a:rPr lang="fr-FR" err="1"/>
              <a:t>be</a:t>
            </a:r>
            <a:r>
              <a:rPr lang="fr-FR"/>
              <a:t> </a:t>
            </a:r>
            <a:r>
              <a:rPr lang="fr-FR" err="1"/>
              <a:t>reached</a:t>
            </a:r>
            <a:r>
              <a:rPr lang="fr-FR"/>
              <a:t> </a:t>
            </a:r>
            <a:r>
              <a:rPr lang="fr-FR" err="1"/>
              <a:t>through</a:t>
            </a:r>
            <a:r>
              <a:rPr lang="fr-FR"/>
              <a:t> </a:t>
            </a:r>
            <a:r>
              <a:rPr lang="fr-FR" err="1"/>
              <a:t>competitive</a:t>
            </a:r>
            <a:r>
              <a:rPr lang="fr-FR"/>
              <a:t> battles and </a:t>
            </a:r>
            <a:r>
              <a:rPr lang="fr-FR" err="1"/>
              <a:t>exercises</a:t>
            </a:r>
            <a:r>
              <a:rPr lang="fr-FR"/>
              <a:t>, </a:t>
            </a:r>
            <a:r>
              <a:rPr lang="fr-FR" err="1"/>
              <a:t>leading</a:t>
            </a:r>
            <a:r>
              <a:rPr lang="fr-FR"/>
              <a:t> to the </a:t>
            </a:r>
            <a:r>
              <a:rPr lang="fr-FR" err="1"/>
              <a:t>students</a:t>
            </a:r>
            <a:r>
              <a:rPr lang="fr-FR"/>
              <a:t>’ </a:t>
            </a:r>
            <a:r>
              <a:rPr lang="fr-FR" err="1"/>
              <a:t>growth</a:t>
            </a:r>
            <a:r>
              <a:rPr lang="fr-FR"/>
              <a:t>.</a:t>
            </a: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6</a:t>
            </a:fld>
            <a:endParaRPr lang="fr-FR"/>
          </a:p>
        </p:txBody>
      </p:sp>
    </p:spTree>
    <p:extLst>
      <p:ext uri="{BB962C8B-B14F-4D97-AF65-F5344CB8AC3E}">
        <p14:creationId xmlns:p14="http://schemas.microsoft.com/office/powerpoint/2010/main" val="23793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While</a:t>
            </a:r>
            <a:r>
              <a:rPr lang="fr-FR"/>
              <a:t> </a:t>
            </a:r>
            <a:r>
              <a:rPr lang="fr-FR" err="1"/>
              <a:t>taking</a:t>
            </a:r>
            <a:r>
              <a:rPr lang="fr-FR"/>
              <a:t> </a:t>
            </a:r>
            <a:r>
              <a:rPr lang="fr-FR" err="1"/>
              <a:t>into</a:t>
            </a:r>
            <a:r>
              <a:rPr lang="fr-FR"/>
              <a:t> </a:t>
            </a:r>
            <a:r>
              <a:rPr lang="fr-FR" err="1"/>
              <a:t>account</a:t>
            </a:r>
            <a:r>
              <a:rPr lang="fr-FR"/>
              <a:t> the scope, </a:t>
            </a:r>
            <a:r>
              <a:rPr lang="fr-FR" err="1"/>
              <a:t>we</a:t>
            </a:r>
            <a:r>
              <a:rPr lang="fr-FR"/>
              <a:t> </a:t>
            </a:r>
            <a:r>
              <a:rPr lang="fr-FR" err="1"/>
              <a:t>identified</a:t>
            </a:r>
            <a:r>
              <a:rPr lang="fr-FR"/>
              <a:t> the </a:t>
            </a:r>
            <a:r>
              <a:rPr lang="fr-FR" err="1"/>
              <a:t>following</a:t>
            </a:r>
            <a:r>
              <a:rPr lang="fr-FR"/>
              <a:t> </a:t>
            </a:r>
            <a:r>
              <a:rPr lang="fr-FR" err="1"/>
              <a:t>requirements</a:t>
            </a:r>
            <a:r>
              <a:rPr lang="fr-FR"/>
              <a:t>. The </a:t>
            </a:r>
            <a:r>
              <a:rPr lang="fr-FR" err="1"/>
              <a:t>categories</a:t>
            </a:r>
            <a:r>
              <a:rPr lang="fr-FR"/>
              <a:t> are the </a:t>
            </a:r>
            <a:r>
              <a:rPr lang="fr-FR" err="1"/>
              <a:t>following</a:t>
            </a:r>
            <a:r>
              <a:rPr lang="fr-FR"/>
              <a:t>: </a:t>
            </a:r>
          </a:p>
          <a:p>
            <a:r>
              <a:rPr lang="fr-FR"/>
              <a:t>- </a:t>
            </a:r>
            <a:r>
              <a:rPr lang="fr-FR" err="1"/>
              <a:t>Providing</a:t>
            </a:r>
            <a:r>
              <a:rPr lang="fr-FR"/>
              <a:t> an </a:t>
            </a:r>
            <a:r>
              <a:rPr lang="fr-FR" err="1"/>
              <a:t>authentications</a:t>
            </a:r>
            <a:r>
              <a:rPr lang="fr-FR"/>
              <a:t> </a:t>
            </a:r>
            <a:r>
              <a:rPr lang="fr-FR" err="1"/>
              <a:t>ervice</a:t>
            </a:r>
            <a:r>
              <a:rPr lang="fr-FR"/>
              <a:t>, </a:t>
            </a:r>
            <a:r>
              <a:rPr lang="fr-FR" err="1"/>
              <a:t>supporting</a:t>
            </a:r>
            <a:r>
              <a:rPr lang="fr-FR"/>
              <a:t> </a:t>
            </a:r>
            <a:r>
              <a:rPr lang="fr-FR" err="1"/>
              <a:t>both</a:t>
            </a:r>
            <a:r>
              <a:rPr lang="fr-FR"/>
              <a:t> of the user types</a:t>
            </a:r>
          </a:p>
          <a:p>
            <a:r>
              <a:rPr lang="fr-FR"/>
              <a:t>- </a:t>
            </a:r>
            <a:r>
              <a:rPr lang="fr-FR" err="1"/>
              <a:t>Allowing</a:t>
            </a:r>
            <a:r>
              <a:rPr lang="fr-FR"/>
              <a:t> the </a:t>
            </a:r>
            <a:r>
              <a:rPr lang="fr-FR" err="1"/>
              <a:t>users</a:t>
            </a:r>
            <a:r>
              <a:rPr lang="fr-FR"/>
              <a:t> to </a:t>
            </a:r>
            <a:r>
              <a:rPr lang="fr-FR" err="1"/>
              <a:t>create</a:t>
            </a:r>
            <a:r>
              <a:rPr lang="fr-FR"/>
              <a:t> and </a:t>
            </a:r>
            <a:r>
              <a:rPr lang="fr-FR" err="1"/>
              <a:t>take</a:t>
            </a:r>
            <a:r>
              <a:rPr lang="fr-FR"/>
              <a:t> part </a:t>
            </a:r>
            <a:r>
              <a:rPr lang="fr-FR" err="1"/>
              <a:t>into</a:t>
            </a:r>
            <a:r>
              <a:rPr lang="fr-FR"/>
              <a:t> </a:t>
            </a:r>
            <a:r>
              <a:rPr lang="fr-FR" err="1"/>
              <a:t>tournaments</a:t>
            </a:r>
            <a:r>
              <a:rPr lang="fr-FR"/>
              <a:t> and battles</a:t>
            </a:r>
          </a:p>
          <a:p>
            <a:r>
              <a:rPr lang="fr-FR"/>
              <a:t>- </a:t>
            </a:r>
            <a:r>
              <a:rPr lang="fr-FR" err="1"/>
              <a:t>Having</a:t>
            </a:r>
            <a:r>
              <a:rPr lang="fr-FR"/>
              <a:t> the system able to grade the </a:t>
            </a:r>
            <a:r>
              <a:rPr lang="fr-FR" err="1"/>
              <a:t>submissions</a:t>
            </a:r>
            <a:r>
              <a:rPr lang="fr-FR"/>
              <a:t> </a:t>
            </a:r>
            <a:r>
              <a:rPr lang="fr-FR" err="1"/>
              <a:t>autonomously</a:t>
            </a:r>
            <a:r>
              <a:rPr lang="fr-FR"/>
              <a:t>, or </a:t>
            </a:r>
            <a:r>
              <a:rPr lang="fr-FR" err="1"/>
              <a:t>with</a:t>
            </a:r>
            <a:r>
              <a:rPr lang="fr-FR"/>
              <a:t> the implication of the </a:t>
            </a:r>
            <a:r>
              <a:rPr lang="fr-FR" err="1"/>
              <a:t>educators</a:t>
            </a:r>
            <a:r>
              <a:rPr lang="fr-FR"/>
              <a:t> on </a:t>
            </a:r>
            <a:r>
              <a:rPr lang="fr-FR" err="1"/>
              <a:t>demand</a:t>
            </a:r>
            <a:r>
              <a:rPr lang="fr-FR"/>
              <a:t>,</a:t>
            </a:r>
          </a:p>
          <a:p>
            <a:r>
              <a:rPr lang="fr-FR"/>
              <a:t>- </a:t>
            </a:r>
            <a:r>
              <a:rPr lang="fr-FR" err="1"/>
              <a:t>Gamify</a:t>
            </a:r>
            <a:r>
              <a:rPr lang="fr-FR"/>
              <a:t> the </a:t>
            </a:r>
            <a:r>
              <a:rPr lang="fr-FR" err="1"/>
              <a:t>student</a:t>
            </a:r>
            <a:r>
              <a:rPr lang="fr-FR"/>
              <a:t> progressions, by </a:t>
            </a:r>
            <a:r>
              <a:rPr lang="fr-FR" err="1"/>
              <a:t>creating</a:t>
            </a:r>
            <a:r>
              <a:rPr lang="fr-FR"/>
              <a:t> and </a:t>
            </a:r>
            <a:r>
              <a:rPr lang="fr-FR" err="1"/>
              <a:t>awarding</a:t>
            </a:r>
            <a:r>
              <a:rPr lang="fr-FR"/>
              <a:t> badges</a:t>
            </a:r>
          </a:p>
          <a:p>
            <a:r>
              <a:rPr lang="fr-FR"/>
              <a:t>- </a:t>
            </a:r>
            <a:r>
              <a:rPr lang="fr-FR" err="1"/>
              <a:t>Letting</a:t>
            </a:r>
            <a:r>
              <a:rPr lang="fr-FR"/>
              <a:t> the user </a:t>
            </a:r>
            <a:r>
              <a:rPr lang="fr-FR" err="1"/>
              <a:t>subscribe</a:t>
            </a:r>
            <a:r>
              <a:rPr lang="fr-FR"/>
              <a:t> to </a:t>
            </a:r>
            <a:r>
              <a:rPr lang="fr-FR" err="1"/>
              <a:t>some</a:t>
            </a:r>
            <a:r>
              <a:rPr lang="fr-FR"/>
              <a:t> </a:t>
            </a:r>
            <a:r>
              <a:rPr lang="fr-FR" err="1"/>
              <a:t>events</a:t>
            </a:r>
            <a:r>
              <a:rPr lang="fr-FR"/>
              <a:t> and </a:t>
            </a:r>
            <a:r>
              <a:rPr lang="fr-FR" err="1"/>
              <a:t>get</a:t>
            </a:r>
            <a:r>
              <a:rPr lang="fr-FR"/>
              <a:t> </a:t>
            </a:r>
            <a:r>
              <a:rPr lang="fr-FR" err="1"/>
              <a:t>notified</a:t>
            </a:r>
            <a:r>
              <a:rPr lang="fr-FR"/>
              <a:t> on time.</a:t>
            </a: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7</a:t>
            </a:fld>
            <a:endParaRPr lang="fr-FR"/>
          </a:p>
        </p:txBody>
      </p:sp>
    </p:spTree>
    <p:extLst>
      <p:ext uri="{BB962C8B-B14F-4D97-AF65-F5344CB8AC3E}">
        <p14:creationId xmlns:p14="http://schemas.microsoft.com/office/powerpoint/2010/main" val="174930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Now</a:t>
            </a:r>
            <a:r>
              <a:rPr lang="fr-FR"/>
              <a:t> </a:t>
            </a:r>
            <a:r>
              <a:rPr lang="fr-FR" err="1"/>
              <a:t>that</a:t>
            </a:r>
            <a:r>
              <a:rPr lang="fr-FR"/>
              <a:t> </a:t>
            </a:r>
            <a:r>
              <a:rPr lang="fr-FR" err="1"/>
              <a:t>we</a:t>
            </a:r>
            <a:r>
              <a:rPr lang="fr-FR"/>
              <a:t> have the scope and </a:t>
            </a:r>
            <a:r>
              <a:rPr lang="fr-FR" err="1"/>
              <a:t>required</a:t>
            </a:r>
            <a:r>
              <a:rPr lang="fr-FR"/>
              <a:t> </a:t>
            </a:r>
            <a:r>
              <a:rPr lang="fr-FR" err="1"/>
              <a:t>elements</a:t>
            </a:r>
            <a:r>
              <a:rPr lang="fr-FR"/>
              <a:t> for the </a:t>
            </a:r>
            <a:r>
              <a:rPr lang="fr-FR" err="1"/>
              <a:t>project</a:t>
            </a:r>
            <a:r>
              <a:rPr lang="fr-FR"/>
              <a:t> </a:t>
            </a:r>
            <a:r>
              <a:rPr lang="fr-FR" err="1"/>
              <a:t>clear</a:t>
            </a:r>
            <a:r>
              <a:rPr lang="fr-FR"/>
              <a:t> in </a:t>
            </a:r>
            <a:r>
              <a:rPr lang="fr-FR" err="1"/>
              <a:t>mind</a:t>
            </a:r>
            <a:r>
              <a:rPr lang="fr-FR"/>
              <a:t>, </a:t>
            </a:r>
            <a:r>
              <a:rPr lang="fr-FR" err="1"/>
              <a:t>we</a:t>
            </a:r>
            <a:r>
              <a:rPr lang="fr-FR"/>
              <a:t> can </a:t>
            </a:r>
            <a:r>
              <a:rPr lang="fr-FR" err="1"/>
              <a:t>discuss</a:t>
            </a:r>
            <a:r>
              <a:rPr lang="fr-FR"/>
              <a:t> about how </a:t>
            </a:r>
            <a:r>
              <a:rPr lang="fr-FR" err="1"/>
              <a:t>this</a:t>
            </a:r>
            <a:r>
              <a:rPr lang="fr-FR"/>
              <a:t> </a:t>
            </a:r>
            <a:r>
              <a:rPr lang="fr-FR" err="1"/>
              <a:t>project</a:t>
            </a:r>
            <a:r>
              <a:rPr lang="fr-FR"/>
              <a:t> </a:t>
            </a:r>
            <a:r>
              <a:rPr lang="fr-FR" err="1"/>
              <a:t>will</a:t>
            </a:r>
            <a:r>
              <a:rPr lang="fr-FR"/>
              <a:t> </a:t>
            </a:r>
            <a:r>
              <a:rPr lang="fr-FR" err="1"/>
              <a:t>be</a:t>
            </a:r>
            <a:r>
              <a:rPr lang="fr-FR"/>
              <a:t> </a:t>
            </a:r>
            <a:r>
              <a:rPr lang="fr-FR" err="1"/>
              <a:t>articulated</a:t>
            </a:r>
            <a:r>
              <a:rPr lang="fr-FR"/>
              <a:t>.</a:t>
            </a: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8</a:t>
            </a:fld>
            <a:endParaRPr lang="fr-FR"/>
          </a:p>
        </p:txBody>
      </p:sp>
    </p:spTree>
    <p:extLst>
      <p:ext uri="{BB962C8B-B14F-4D97-AF65-F5344CB8AC3E}">
        <p14:creationId xmlns:p14="http://schemas.microsoft.com/office/powerpoint/2010/main" val="208227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noProof="0"/>
              <a:t>We decided that the most well suited architecture type for this system would be a Three Tier Architecture, with the usual three layers.</a:t>
            </a:r>
          </a:p>
          <a:p>
            <a:r>
              <a:rPr lang="en-GB" noProof="0"/>
              <a:t>- The presentation layer would be made out of the web application and the web pages</a:t>
            </a:r>
            <a:endParaRPr lang="en-GB" noProof="0">
              <a:cs typeface="Calibri"/>
            </a:endParaRPr>
          </a:p>
          <a:p>
            <a:r>
              <a:rPr lang="en-GB" noProof="0"/>
              <a:t>- The Application layer would be made of the web and logic servers, taking care of all the </a:t>
            </a:r>
            <a:r>
              <a:rPr lang="en-GB" noProof="0" err="1"/>
              <a:t>the</a:t>
            </a:r>
            <a:r>
              <a:rPr lang="en-GB" noProof="0"/>
              <a:t> business logic action requested by the presentation layer</a:t>
            </a:r>
            <a:endParaRPr lang="en-GB" noProof="0">
              <a:cs typeface="Calibri"/>
            </a:endParaRPr>
          </a:p>
          <a:p>
            <a:r>
              <a:rPr lang="en-GB" noProof="0"/>
              <a:t>- The Data Layer: that would be storing all the information regarding the accounts, the tournaments, battles, scores, badges and groups.</a:t>
            </a:r>
            <a:endParaRPr lang="en-GB" noProof="0">
              <a:cs typeface="Calibri"/>
            </a:endParaRPr>
          </a:p>
          <a:p>
            <a:endParaRPr lang="en-GB" noProof="0">
              <a:cs typeface="Calibri"/>
            </a:endParaRPr>
          </a:p>
          <a:p>
            <a:endParaRPr lang="en-GB">
              <a:cs typeface="Calibri" panose="020F0502020204030204"/>
            </a:endParaRPr>
          </a:p>
          <a:p>
            <a:r>
              <a:rPr lang="en-GB" noProof="0"/>
              <a:t>On top of that we decided to split the system in two functioning paths for different use cases:</a:t>
            </a:r>
            <a:endParaRPr lang="en-GB" noProof="0">
              <a:cs typeface="Calibri"/>
            </a:endParaRPr>
          </a:p>
          <a:p>
            <a:r>
              <a:rPr lang="en-GB" noProof="0"/>
              <a:t>- </a:t>
            </a:r>
            <a:r>
              <a:rPr lang="en-GB"/>
              <a:t>A browsing use case, using the web page and the web server mainly. This will be used by users to browse through the platform, subscribe to events and check notifications, and will have lower performance resources required.</a:t>
            </a:r>
            <a:endParaRPr lang="en-GB">
              <a:cs typeface="Calibri"/>
            </a:endParaRPr>
          </a:p>
          <a:p>
            <a:pPr marL="171450" indent="-171450">
              <a:buFont typeface="Calibri"/>
              <a:buChar char="-"/>
            </a:pPr>
            <a:r>
              <a:rPr lang="en-GB">
                <a:cs typeface="Calibri"/>
              </a:rPr>
              <a:t>An active working use case, using the web app and the application server mainly. This will be used for important work such as creating a tournament or battle, or running tests on submissions.</a:t>
            </a:r>
          </a:p>
        </p:txBody>
      </p:sp>
      <p:sp>
        <p:nvSpPr>
          <p:cNvPr id="4" name="Espace réservé du numéro de diapositive 3"/>
          <p:cNvSpPr>
            <a:spLocks noGrp="1"/>
          </p:cNvSpPr>
          <p:nvPr>
            <p:ph type="sldNum" sz="quarter" idx="5"/>
          </p:nvPr>
        </p:nvSpPr>
        <p:spPr/>
        <p:txBody>
          <a:bodyPr/>
          <a:lstStyle/>
          <a:p>
            <a:fld id="{208F84D6-819A-4C57-B77E-696367AA9F63}" type="slidenum">
              <a:rPr lang="fr-FR" smtClean="0"/>
              <a:t>9</a:t>
            </a:fld>
            <a:endParaRPr lang="fr-FR"/>
          </a:p>
        </p:txBody>
      </p:sp>
    </p:spTree>
    <p:extLst>
      <p:ext uri="{BB962C8B-B14F-4D97-AF65-F5344CB8AC3E}">
        <p14:creationId xmlns:p14="http://schemas.microsoft.com/office/powerpoint/2010/main" val="1313465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Creation of account, login after creation, deletion of account and account settings</a:t>
            </a:r>
          </a:p>
        </p:txBody>
      </p:sp>
      <p:sp>
        <p:nvSpPr>
          <p:cNvPr id="4" name="Slide Number Placeholder 3"/>
          <p:cNvSpPr>
            <a:spLocks noGrp="1"/>
          </p:cNvSpPr>
          <p:nvPr>
            <p:ph type="sldNum" sz="quarter" idx="5"/>
          </p:nvPr>
        </p:nvSpPr>
        <p:spPr/>
        <p:txBody>
          <a:bodyPr/>
          <a:lstStyle/>
          <a:p>
            <a:fld id="{208F84D6-819A-4C57-B77E-696367AA9F63}" type="slidenum">
              <a:rPr lang="fr-FR" smtClean="0"/>
              <a:t>13</a:t>
            </a:fld>
            <a:endParaRPr lang="fr-FR"/>
          </a:p>
        </p:txBody>
      </p:sp>
    </p:spTree>
    <p:extLst>
      <p:ext uri="{BB962C8B-B14F-4D97-AF65-F5344CB8AC3E}">
        <p14:creationId xmlns:p14="http://schemas.microsoft.com/office/powerpoint/2010/main" val="28368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for the educators where they can create and delete battles. They can also create multiple tournaments and add educators. They can also check the user scores in a graphical version as well for comparison</a:t>
            </a:r>
          </a:p>
        </p:txBody>
      </p:sp>
      <p:sp>
        <p:nvSpPr>
          <p:cNvPr id="4" name="Slide Number Placeholder 3"/>
          <p:cNvSpPr>
            <a:spLocks noGrp="1"/>
          </p:cNvSpPr>
          <p:nvPr>
            <p:ph type="sldNum" sz="quarter" idx="5"/>
          </p:nvPr>
        </p:nvSpPr>
        <p:spPr/>
        <p:txBody>
          <a:bodyPr/>
          <a:lstStyle/>
          <a:p>
            <a:fld id="{208F84D6-819A-4C57-B77E-696367AA9F63}" type="slidenum">
              <a:rPr lang="fr-FR" smtClean="0"/>
              <a:t>14</a:t>
            </a:fld>
            <a:endParaRPr lang="fr-FR"/>
          </a:p>
        </p:txBody>
      </p:sp>
    </p:spTree>
    <p:extLst>
      <p:ext uri="{BB962C8B-B14F-4D97-AF65-F5344CB8AC3E}">
        <p14:creationId xmlns:p14="http://schemas.microsoft.com/office/powerpoint/2010/main" val="1575755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C6CD89-4510-A25E-78F9-897B8835216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D68ABC2-AEBE-AE56-0B4B-029CEC6CE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2D995B8-0E9B-5769-3C1A-C3CA0BCCA93F}"/>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4570CDA6-D5F9-9952-2D7F-2279BA9DF8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9FD286-3ED6-4AA9-9E9C-07C2B60C5FD0}"/>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336341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9779F-BD94-7F44-7D35-CB6D7AD2D09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C16CCF8-8BCB-2C8A-F489-5594728D786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7B94BA-12E1-529B-E479-E84109BEC553}"/>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8DA6727A-A317-60D1-2837-4438EA6DA62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E3ECF2-3CA9-99CB-BC07-7E27D1967CCB}"/>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2446401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5E3BF1A-CB1D-3C71-8070-F1C784C74A0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741E416-27E0-43DD-B9F4-A06F849A7C3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98E3CD1-2481-DFE5-FB1A-30EC61635F29}"/>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0A9965B3-39D8-43EF-9B5E-8A9A0484C2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623E3B-F5DC-BAE7-18E1-25C1CD85DCB5}"/>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361330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AF006-1390-FC62-A3DE-E1FB2D84702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66D522A-CD57-1483-D65A-6D0D17EAB17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BDADB6-7778-B334-A02E-874243B77BC6}"/>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D935910F-4FFB-C281-C745-4EF4FD3CA5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22B7060-B88A-765E-FDC5-8FDEE5731D1F}"/>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404133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C90677-79BD-281A-393D-94D25B737D8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8266B98-B154-2ECD-699B-182E85644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E997E26-FEAE-A8B3-5BBB-8F9EECFBEA4D}"/>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A54F555C-F9F4-1C8D-8CB8-D0617A3267E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972A603-86C3-8FCF-AA65-0271E495D88A}"/>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3531541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733E7-5A1D-24EE-32FA-7DB5DD948C4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1B9669B-73E5-F2FC-C9AE-34035DC15E8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20EAE94-4AB9-9A53-B847-C3F116A8703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E49B1A8-D42C-E936-2845-C1613F0EE500}"/>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6" name="Espace réservé du pied de page 5">
            <a:extLst>
              <a:ext uri="{FF2B5EF4-FFF2-40B4-BE49-F238E27FC236}">
                <a16:creationId xmlns:a16="http://schemas.microsoft.com/office/drawing/2014/main" id="{A3A62710-516F-C78E-22E3-275EB1C846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0EA65E-0ED4-698B-02FC-AE1141716EA5}"/>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470232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B3A1DE-744A-A3A3-E507-439AE3CD945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D944704-3FF5-92E7-0AA2-27A018172B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4B8737F-D7B1-A422-9324-DBC19B89EF3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73AF494-853F-A136-5450-EDD3C16E37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32C4A70-2595-4FF8-3CDF-BC2CC0AC807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39D598D-775D-CCDE-B1F0-BAFF456B19F8}"/>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8" name="Espace réservé du pied de page 7">
            <a:extLst>
              <a:ext uri="{FF2B5EF4-FFF2-40B4-BE49-F238E27FC236}">
                <a16:creationId xmlns:a16="http://schemas.microsoft.com/office/drawing/2014/main" id="{D3E616FC-D77B-B0EF-12C1-CE0158759F1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F633DC7-CCCD-2C39-6CAA-77048882380F}"/>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1166992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491CBA-1F55-AF9A-E940-FA261A0E021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4E40503-5DB6-BCD6-47DB-66ACD4F4465F}"/>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4" name="Espace réservé du pied de page 3">
            <a:extLst>
              <a:ext uri="{FF2B5EF4-FFF2-40B4-BE49-F238E27FC236}">
                <a16:creationId xmlns:a16="http://schemas.microsoft.com/office/drawing/2014/main" id="{35B3B56B-A6D7-5C59-280E-7F81AB1E6B2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ED74FB3-5F4F-2CB9-D371-F1319E4091F1}"/>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374135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6FE454-1AE8-23BF-59B6-DC053BB7466F}"/>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3" name="Espace réservé du pied de page 2">
            <a:extLst>
              <a:ext uri="{FF2B5EF4-FFF2-40B4-BE49-F238E27FC236}">
                <a16:creationId xmlns:a16="http://schemas.microsoft.com/office/drawing/2014/main" id="{3878FDDB-762B-824A-2354-8F07C3B6C1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8EA0166-506F-E3AA-8709-8DED73F110E3}"/>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73804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E47337-9C3E-FC16-F5D7-91709F63902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FB70A36-18E1-A916-A6B4-F6CC9D5C8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B442D53-7EA6-3C0D-4E7C-E90566A7F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596EAF-AF64-06E2-E5DF-78688E0357AF}"/>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6" name="Espace réservé du pied de page 5">
            <a:extLst>
              <a:ext uri="{FF2B5EF4-FFF2-40B4-BE49-F238E27FC236}">
                <a16:creationId xmlns:a16="http://schemas.microsoft.com/office/drawing/2014/main" id="{7159E7C8-A41A-E26B-71EF-B6D12A8D8D1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E6FF768-4C2D-314E-27B5-D5EB608AB248}"/>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69929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C7687A-228B-9D4F-9939-10DAC621418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30CC20C-6180-6C29-98E0-D34E9DA872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DC3E2B8-27DD-A716-2B4C-221A78751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51D97A8-35A8-77FB-5FC6-6E9C13975008}"/>
              </a:ext>
            </a:extLst>
          </p:cNvPr>
          <p:cNvSpPr>
            <a:spLocks noGrp="1"/>
          </p:cNvSpPr>
          <p:nvPr>
            <p:ph type="dt" sz="half" idx="10"/>
          </p:nvPr>
        </p:nvSpPr>
        <p:spPr/>
        <p:txBody>
          <a:bodyPr/>
          <a:lstStyle/>
          <a:p>
            <a:fld id="{C9AD54F2-5F4A-41C0-A4AD-C1EFB763F750}" type="datetimeFigureOut">
              <a:rPr lang="fr-FR" smtClean="0"/>
              <a:t>22/01/2024</a:t>
            </a:fld>
            <a:endParaRPr lang="fr-FR"/>
          </a:p>
        </p:txBody>
      </p:sp>
      <p:sp>
        <p:nvSpPr>
          <p:cNvPr id="6" name="Espace réservé du pied de page 5">
            <a:extLst>
              <a:ext uri="{FF2B5EF4-FFF2-40B4-BE49-F238E27FC236}">
                <a16:creationId xmlns:a16="http://schemas.microsoft.com/office/drawing/2014/main" id="{EE487AA8-B36A-BF7D-36FE-1C8460EA53F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276834C-C69A-961A-B272-C57630A35FF7}"/>
              </a:ext>
            </a:extLst>
          </p:cNvPr>
          <p:cNvSpPr>
            <a:spLocks noGrp="1"/>
          </p:cNvSpPr>
          <p:nvPr>
            <p:ph type="sldNum" sz="quarter" idx="12"/>
          </p:nvPr>
        </p:nvSpPr>
        <p:spPr/>
        <p:txBody>
          <a:bodyPr/>
          <a:lstStyle/>
          <a:p>
            <a:fld id="{AE1D8E2A-484B-48F7-9782-F0D9878A204A}" type="slidenum">
              <a:rPr lang="fr-FR" smtClean="0"/>
              <a:t>‹#›</a:t>
            </a:fld>
            <a:endParaRPr lang="fr-FR"/>
          </a:p>
        </p:txBody>
      </p:sp>
    </p:spTree>
    <p:extLst>
      <p:ext uri="{BB962C8B-B14F-4D97-AF65-F5344CB8AC3E}">
        <p14:creationId xmlns:p14="http://schemas.microsoft.com/office/powerpoint/2010/main" val="376427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9B6A651-F8F9-6561-DC15-DE4999B454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5F7C958-B6CE-BB8E-8974-00F5C17CB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07CE5C-AB9A-EA85-77C9-6DC02D444E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D54F2-5F4A-41C0-A4AD-C1EFB763F750}" type="datetimeFigureOut">
              <a:rPr lang="fr-FR" smtClean="0"/>
              <a:t>22/01/2024</a:t>
            </a:fld>
            <a:endParaRPr lang="fr-FR"/>
          </a:p>
        </p:txBody>
      </p:sp>
      <p:sp>
        <p:nvSpPr>
          <p:cNvPr id="5" name="Espace réservé du pied de page 4">
            <a:extLst>
              <a:ext uri="{FF2B5EF4-FFF2-40B4-BE49-F238E27FC236}">
                <a16:creationId xmlns:a16="http://schemas.microsoft.com/office/drawing/2014/main" id="{23C72C61-118E-998E-55C8-3BE7BB6839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CC4E3E9-7FB9-F91F-CF78-DEEFC2EA80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D8E2A-484B-48F7-9782-F0D9878A204A}" type="slidenum">
              <a:rPr lang="fr-FR" smtClean="0"/>
              <a:t>‹#›</a:t>
            </a:fld>
            <a:endParaRPr lang="fr-FR"/>
          </a:p>
        </p:txBody>
      </p:sp>
    </p:spTree>
    <p:extLst>
      <p:ext uri="{BB962C8B-B14F-4D97-AF65-F5344CB8AC3E}">
        <p14:creationId xmlns:p14="http://schemas.microsoft.com/office/powerpoint/2010/main" val="40857962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pn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hyperlink" Target="https://www.codewars.com/" TargetMode="External"/><Relationship Id="rId3" Type="http://schemas.openxmlformats.org/officeDocument/2006/relationships/image" Target="../media/image1.png"/><Relationship Id="rId7" Type="http://schemas.openxmlformats.org/officeDocument/2006/relationships/hyperlink" Target="http://codekata.com/" TargetMode="External"/><Relationship Id="rId12" Type="http://schemas.openxmlformats.org/officeDocument/2006/relationships/hyperlink" Target="http://staruml.io"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lloytools.org/download.html" TargetMode="External"/><Relationship Id="rId11" Type="http://schemas.openxmlformats.org/officeDocument/2006/relationships/hyperlink" Target="https://www.draw.io/" TargetMode="External"/><Relationship Id="rId5" Type="http://schemas.openxmlformats.org/officeDocument/2006/relationships/image" Target="../media/image2.png"/><Relationship Id="rId10" Type="http://schemas.openxmlformats.org/officeDocument/2006/relationships/hyperlink" Target="https://www.visual-paradigm.com/guide/uml-unified-modeling-language/what-is-sequence-diagram/" TargetMode="External"/><Relationship Id="rId4" Type="http://schemas.microsoft.com/office/2007/relationships/hdphoto" Target="../media/hdphoto1.wdp"/><Relationship Id="rId9" Type="http://schemas.openxmlformats.org/officeDocument/2006/relationships/hyperlink" Target="https://en.wikipedia.org/wiki/Test-driven_development" TargetMode="Externa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43274C-F1DE-F014-2835-3FB7AB664417}"/>
              </a:ext>
            </a:extLst>
          </p:cNvPr>
          <p:cNvSpPr/>
          <p:nvPr/>
        </p:nvSpPr>
        <p:spPr>
          <a:xfrm>
            <a:off x="4476000" y="1626125"/>
            <a:ext cx="3240000" cy="3240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44EE522D-D233-5C81-2298-7B64C9F4D697}"/>
              </a:ext>
            </a:extLst>
          </p:cNvPr>
          <p:cNvSpPr/>
          <p:nvPr/>
        </p:nvSpPr>
        <p:spPr>
          <a:xfrm>
            <a:off x="2308488" y="799292"/>
            <a:ext cx="7595348" cy="923330"/>
          </a:xfrm>
          <a:prstGeom prst="rect">
            <a:avLst/>
          </a:prstGeom>
          <a:noFill/>
        </p:spPr>
        <p:txBody>
          <a:bodyPr wrap="none" lIns="91440" tIns="45720" rIns="91440" bIns="45720">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Software Engineering 2</a:t>
            </a:r>
          </a:p>
        </p:txBody>
      </p:sp>
      <p:sp>
        <p:nvSpPr>
          <p:cNvPr id="17" name="Rectangle 16">
            <a:extLst>
              <a:ext uri="{FF2B5EF4-FFF2-40B4-BE49-F238E27FC236}">
                <a16:creationId xmlns:a16="http://schemas.microsoft.com/office/drawing/2014/main" id="{516F3FD4-6930-7A35-DB02-3A9B38353742}"/>
              </a:ext>
            </a:extLst>
          </p:cNvPr>
          <p:cNvSpPr/>
          <p:nvPr/>
        </p:nvSpPr>
        <p:spPr>
          <a:xfrm>
            <a:off x="2957831" y="4750749"/>
            <a:ext cx="6276339" cy="923330"/>
          </a:xfrm>
          <a:prstGeom prst="rect">
            <a:avLst/>
          </a:prstGeom>
          <a:noFill/>
        </p:spPr>
        <p:txBody>
          <a:bodyPr wrap="square" lIns="91440" tIns="45720" rIns="91440" bIns="45720" anchor="t">
            <a:spAutoFit/>
          </a:bodyPr>
          <a:lstStyle/>
          <a:p>
            <a:pPr algn="ctr"/>
            <a:r>
              <a:rPr lang="fr-FR" sz="5400">
                <a:ln w="0"/>
                <a:solidFill>
                  <a:schemeClr val="bg1"/>
                </a:solidFill>
                <a:effectLst>
                  <a:outerShdw blurRad="38100" dist="19050" dir="2700000" algn="tl" rotWithShape="0">
                    <a:prstClr val="black">
                      <a:alpha val="40000"/>
                    </a:prstClr>
                  </a:outerShdw>
                </a:effectLst>
                <a:latin typeface="Bahnschrift SemiBold"/>
              </a:rPr>
              <a:t>Code Kata Battle</a:t>
            </a:r>
            <a:endPar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Tree>
    <p:extLst>
      <p:ext uri="{BB962C8B-B14F-4D97-AF65-F5344CB8AC3E}">
        <p14:creationId xmlns:p14="http://schemas.microsoft.com/office/powerpoint/2010/main" val="4120681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033DD2A4-2B8D-5B47-52A4-0D550CB4F5C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E9B06C9-F708-8604-EB4F-BF0F90A68D83}"/>
              </a:ext>
            </a:extLst>
          </p:cNvPr>
          <p:cNvSpPr/>
          <p:nvPr/>
        </p:nvSpPr>
        <p:spPr>
          <a:xfrm>
            <a:off x="11400000" y="6066000"/>
            <a:ext cx="792000" cy="792000"/>
          </a:xfrm>
          <a:prstGeom prst="rect">
            <a:avLst/>
          </a:prstGeom>
          <a:blipFill dpi="0" rotWithShape="1">
            <a:blip r:embed="rId2">
              <a:extLst>
                <a:ext uri="{BEBA8EAE-BF5A-486C-A8C5-ECC9F3942E4B}">
                  <a14:imgProps xmlns:a14="http://schemas.microsoft.com/office/drawing/2010/main">
                    <a14:imgLayer r:embed="rId3">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ED1B152F-C005-F650-7CDB-C208A936294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ED8C233-6428-92D7-30F1-8374ED93468C}"/>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3" name="Image 2">
            <a:extLst>
              <a:ext uri="{FF2B5EF4-FFF2-40B4-BE49-F238E27FC236}">
                <a16:creationId xmlns:a16="http://schemas.microsoft.com/office/drawing/2014/main" id="{7A474493-1A3A-9393-6B71-04E49678B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76" y="1232462"/>
            <a:ext cx="3994487" cy="2492516"/>
          </a:xfrm>
          <a:prstGeom prst="rect">
            <a:avLst/>
          </a:prstGeom>
        </p:spPr>
      </p:pic>
      <p:sp>
        <p:nvSpPr>
          <p:cNvPr id="5" name="Rectangle 4">
            <a:extLst>
              <a:ext uri="{FF2B5EF4-FFF2-40B4-BE49-F238E27FC236}">
                <a16:creationId xmlns:a16="http://schemas.microsoft.com/office/drawing/2014/main" id="{24A2596E-CAD4-A5A7-F152-9CD040843336}"/>
              </a:ext>
            </a:extLst>
          </p:cNvPr>
          <p:cNvSpPr/>
          <p:nvPr/>
        </p:nvSpPr>
        <p:spPr>
          <a:xfrm>
            <a:off x="4005484" y="1232462"/>
            <a:ext cx="4294697" cy="523220"/>
          </a:xfrm>
          <a:prstGeom prst="rect">
            <a:avLst/>
          </a:prstGeom>
          <a:noFill/>
        </p:spPr>
        <p:txBody>
          <a:bodyPr wrap="square" lIns="91440" tIns="45720" rIns="91440" bIns="45720" anchor="t">
            <a:spAutoFit/>
          </a:bodyPr>
          <a:lstStyle/>
          <a:p>
            <a:pPr algn="ctr"/>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Components Hierarchy:</a:t>
            </a:r>
            <a:endParaRPr lang="en-US" sz="2800">
              <a:solidFill>
                <a:schemeClr val="bg1"/>
              </a:solidFill>
              <a:ea typeface="Calibri" panose="020F0502020204030204"/>
              <a:cs typeface="Calibri" panose="020F0502020204030204"/>
            </a:endParaRPr>
          </a:p>
        </p:txBody>
      </p:sp>
      <p:sp>
        <p:nvSpPr>
          <p:cNvPr id="6" name="Rectangle 5">
            <a:extLst>
              <a:ext uri="{FF2B5EF4-FFF2-40B4-BE49-F238E27FC236}">
                <a16:creationId xmlns:a16="http://schemas.microsoft.com/office/drawing/2014/main" id="{CC6548DA-958B-87BB-EF68-38282C3200E5}"/>
              </a:ext>
            </a:extLst>
          </p:cNvPr>
          <p:cNvSpPr/>
          <p:nvPr/>
        </p:nvSpPr>
        <p:spPr>
          <a:xfrm>
            <a:off x="4157889" y="1756336"/>
            <a:ext cx="4142292" cy="1631216"/>
          </a:xfrm>
          <a:prstGeom prst="rect">
            <a:avLst/>
          </a:prstGeom>
          <a:noFill/>
        </p:spPr>
        <p:txBody>
          <a:bodyPr wrap="square" lIns="91440" tIns="45720" rIns="91440" bIns="45720" anchor="t">
            <a:spAutoFit/>
          </a:bodyPr>
          <a:lstStyle/>
          <a:p>
            <a:r>
              <a:rPr lang="en-GB" sz="2000">
                <a:ln w="0"/>
                <a:solidFill>
                  <a:schemeClr val="bg1"/>
                </a:solidFill>
                <a:effectLst>
                  <a:outerShdw blurRad="38100" dist="19050" dir="2700000" algn="tl" rotWithShape="0">
                    <a:prstClr val="black">
                      <a:alpha val="40000"/>
                    </a:prstClr>
                  </a:outerShdw>
                </a:effectLst>
                <a:latin typeface="Bahnschrift SemiBold"/>
                <a:cs typeface="Calibri"/>
              </a:rPr>
              <a:t>Different levels for components:</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User visible components</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The Dispatcher</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Logic Components</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Model and Databases</a:t>
            </a:r>
          </a:p>
        </p:txBody>
      </p:sp>
      <p:sp>
        <p:nvSpPr>
          <p:cNvPr id="7" name="Rectangle 6">
            <a:extLst>
              <a:ext uri="{FF2B5EF4-FFF2-40B4-BE49-F238E27FC236}">
                <a16:creationId xmlns:a16="http://schemas.microsoft.com/office/drawing/2014/main" id="{12232B53-193A-16FC-AA13-98F9A9F01A03}"/>
              </a:ext>
            </a:extLst>
          </p:cNvPr>
          <p:cNvSpPr/>
          <p:nvPr/>
        </p:nvSpPr>
        <p:spPr>
          <a:xfrm>
            <a:off x="8104000" y="1273910"/>
            <a:ext cx="4085926" cy="523220"/>
          </a:xfrm>
          <a:prstGeom prst="rect">
            <a:avLst/>
          </a:prstGeom>
          <a:noFill/>
        </p:spPr>
        <p:txBody>
          <a:bodyPr wrap="square" lIns="91440" tIns="45720" rIns="91440" bIns="45720" anchor="t">
            <a:spAutoFit/>
          </a:bodyPr>
          <a:lstStyle/>
          <a:p>
            <a:pPr algn="ctr"/>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External Services</a:t>
            </a:r>
            <a:endParaRPr lang="en-US" sz="2800">
              <a:solidFill>
                <a:schemeClr val="bg1"/>
              </a:solidFill>
              <a:ea typeface="Calibri" panose="020F0502020204030204"/>
              <a:cs typeface="Calibri" panose="020F0502020204030204"/>
            </a:endParaRPr>
          </a:p>
        </p:txBody>
      </p:sp>
      <p:sp>
        <p:nvSpPr>
          <p:cNvPr id="8" name="Rectangle 7">
            <a:extLst>
              <a:ext uri="{FF2B5EF4-FFF2-40B4-BE49-F238E27FC236}">
                <a16:creationId xmlns:a16="http://schemas.microsoft.com/office/drawing/2014/main" id="{FC2BAE84-22A5-D139-359F-5982170051B3}"/>
              </a:ext>
            </a:extLst>
          </p:cNvPr>
          <p:cNvSpPr/>
          <p:nvPr/>
        </p:nvSpPr>
        <p:spPr>
          <a:xfrm>
            <a:off x="8300180" y="1797784"/>
            <a:ext cx="3891819" cy="1015663"/>
          </a:xfrm>
          <a:prstGeom prst="rect">
            <a:avLst/>
          </a:prstGeom>
          <a:noFill/>
        </p:spPr>
        <p:txBody>
          <a:bodyPr wrap="square" lIns="91440" tIns="45720" rIns="91440" bIns="45720" anchor="t">
            <a:spAutoFit/>
          </a:bodyPr>
          <a:lstStyle/>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Authentication Service</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GitHub Management Service</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Mail Provider Service</a:t>
            </a:r>
          </a:p>
        </p:txBody>
      </p:sp>
      <p:sp>
        <p:nvSpPr>
          <p:cNvPr id="16" name="Rectangle 15">
            <a:extLst>
              <a:ext uri="{FF2B5EF4-FFF2-40B4-BE49-F238E27FC236}">
                <a16:creationId xmlns:a16="http://schemas.microsoft.com/office/drawing/2014/main" id="{DA287EEE-DAE3-EA55-092B-5DBA88F0ABF1}"/>
              </a:ext>
            </a:extLst>
          </p:cNvPr>
          <p:cNvSpPr/>
          <p:nvPr/>
        </p:nvSpPr>
        <p:spPr>
          <a:xfrm>
            <a:off x="57751" y="3962154"/>
            <a:ext cx="3633156"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Mediator Pattern</a:t>
            </a:r>
            <a:endParaRPr lang="en-US" sz="2800">
              <a:solidFill>
                <a:schemeClr val="bg1"/>
              </a:solidFill>
              <a:ea typeface="Calibri" panose="020F0502020204030204"/>
              <a:cs typeface="Calibri" panose="020F0502020204030204"/>
            </a:endParaRPr>
          </a:p>
        </p:txBody>
      </p:sp>
      <p:sp>
        <p:nvSpPr>
          <p:cNvPr id="17" name="Rectangle 16">
            <a:extLst>
              <a:ext uri="{FF2B5EF4-FFF2-40B4-BE49-F238E27FC236}">
                <a16:creationId xmlns:a16="http://schemas.microsoft.com/office/drawing/2014/main" id="{3D16E525-99A1-4B85-1A37-7F6413A4D44D}"/>
              </a:ext>
            </a:extLst>
          </p:cNvPr>
          <p:cNvSpPr/>
          <p:nvPr/>
        </p:nvSpPr>
        <p:spPr>
          <a:xfrm>
            <a:off x="57752" y="4446862"/>
            <a:ext cx="3497212" cy="707886"/>
          </a:xfrm>
          <a:prstGeom prst="rect">
            <a:avLst/>
          </a:prstGeom>
          <a:noFill/>
        </p:spPr>
        <p:txBody>
          <a:bodyPr wrap="square" lIns="91440" tIns="45720" rIns="91440" bIns="45720" anchor="t">
            <a:spAutoFit/>
          </a:bodyPr>
          <a:lstStyle/>
          <a:p>
            <a:r>
              <a:rPr lang="en-GB" sz="2000">
                <a:ln w="0"/>
                <a:solidFill>
                  <a:schemeClr val="bg1"/>
                </a:solidFill>
                <a:effectLst>
                  <a:outerShdw blurRad="38100" dist="19050" dir="2700000" algn="tl" rotWithShape="0">
                    <a:prstClr val="black">
                      <a:alpha val="40000"/>
                    </a:prstClr>
                  </a:outerShdw>
                </a:effectLst>
                <a:latin typeface="Bahnschrift SemiBold"/>
                <a:cs typeface="Calibri"/>
              </a:rPr>
              <a:t>Managers for every logic component.</a:t>
            </a:r>
          </a:p>
        </p:txBody>
      </p:sp>
      <p:sp>
        <p:nvSpPr>
          <p:cNvPr id="19" name="Rectangle 18">
            <a:extLst>
              <a:ext uri="{FF2B5EF4-FFF2-40B4-BE49-F238E27FC236}">
                <a16:creationId xmlns:a16="http://schemas.microsoft.com/office/drawing/2014/main" id="{4890B208-6E76-30CC-5165-2B85CC96E0DD}"/>
              </a:ext>
            </a:extLst>
          </p:cNvPr>
          <p:cNvSpPr/>
          <p:nvPr/>
        </p:nvSpPr>
        <p:spPr>
          <a:xfrm>
            <a:off x="3311434" y="3962154"/>
            <a:ext cx="3908274"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Model View Controller</a:t>
            </a:r>
            <a:endParaRPr lang="en-US" sz="2800">
              <a:solidFill>
                <a:schemeClr val="bg1"/>
              </a:solidFill>
              <a:ea typeface="Calibri" panose="020F0502020204030204"/>
              <a:cs typeface="Calibri" panose="020F0502020204030204"/>
            </a:endParaRPr>
          </a:p>
        </p:txBody>
      </p:sp>
      <p:sp>
        <p:nvSpPr>
          <p:cNvPr id="20" name="Rectangle 19">
            <a:extLst>
              <a:ext uri="{FF2B5EF4-FFF2-40B4-BE49-F238E27FC236}">
                <a16:creationId xmlns:a16="http://schemas.microsoft.com/office/drawing/2014/main" id="{96E18F4F-032F-9E01-C4E0-1F878EE037E4}"/>
              </a:ext>
            </a:extLst>
          </p:cNvPr>
          <p:cNvSpPr/>
          <p:nvPr/>
        </p:nvSpPr>
        <p:spPr>
          <a:xfrm>
            <a:off x="3311434" y="4446862"/>
            <a:ext cx="3908274" cy="1015663"/>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View: Visible components</a:t>
            </a:r>
            <a:endParaRPr lang="fr-FR">
              <a:solidFill>
                <a:schemeClr val="bg1"/>
              </a:solidFill>
            </a:endParaRPr>
          </a:p>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Controller: Logic components</a:t>
            </a:r>
          </a:p>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Model: Model + Databases</a:t>
            </a:r>
          </a:p>
        </p:txBody>
      </p:sp>
      <p:sp>
        <p:nvSpPr>
          <p:cNvPr id="21" name="Rectangle 20">
            <a:extLst>
              <a:ext uri="{FF2B5EF4-FFF2-40B4-BE49-F238E27FC236}">
                <a16:creationId xmlns:a16="http://schemas.microsoft.com/office/drawing/2014/main" id="{02653A7F-11EB-0785-925A-A52688B05737}"/>
              </a:ext>
            </a:extLst>
          </p:cNvPr>
          <p:cNvSpPr/>
          <p:nvPr/>
        </p:nvSpPr>
        <p:spPr>
          <a:xfrm>
            <a:off x="7540034" y="3872260"/>
            <a:ext cx="4486256"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Facade Pattern</a:t>
            </a:r>
            <a:endParaRPr lang="en-US" sz="2800">
              <a:solidFill>
                <a:schemeClr val="bg1"/>
              </a:solidFill>
              <a:ea typeface="Calibri" panose="020F0502020204030204"/>
              <a:cs typeface="Calibri" panose="020F0502020204030204"/>
            </a:endParaRPr>
          </a:p>
        </p:txBody>
      </p:sp>
      <p:sp>
        <p:nvSpPr>
          <p:cNvPr id="22" name="Rectangle 21">
            <a:extLst>
              <a:ext uri="{FF2B5EF4-FFF2-40B4-BE49-F238E27FC236}">
                <a16:creationId xmlns:a16="http://schemas.microsoft.com/office/drawing/2014/main" id="{09273F5F-6229-2C7F-B733-37B0E62DFF72}"/>
              </a:ext>
            </a:extLst>
          </p:cNvPr>
          <p:cNvSpPr/>
          <p:nvPr/>
        </p:nvSpPr>
        <p:spPr>
          <a:xfrm>
            <a:off x="7540034" y="4356968"/>
            <a:ext cx="4486257" cy="1015663"/>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Dispatcher is the only accessible component from the User interface components.</a:t>
            </a:r>
            <a:endParaRPr lang="fr-FR"/>
          </a:p>
        </p:txBody>
      </p:sp>
      <p:sp>
        <p:nvSpPr>
          <p:cNvPr id="23" name="Rectangle 22">
            <a:extLst>
              <a:ext uri="{FF2B5EF4-FFF2-40B4-BE49-F238E27FC236}">
                <a16:creationId xmlns:a16="http://schemas.microsoft.com/office/drawing/2014/main" id="{E06B3870-2FE0-2662-E17F-BADE9A6018E6}"/>
              </a:ext>
            </a:extLst>
          </p:cNvPr>
          <p:cNvSpPr/>
          <p:nvPr/>
        </p:nvSpPr>
        <p:spPr>
          <a:xfrm>
            <a:off x="344400" y="5878958"/>
            <a:ext cx="11342248" cy="400110"/>
          </a:xfrm>
          <a:prstGeom prst="rect">
            <a:avLst/>
          </a:prstGeom>
          <a:noFill/>
        </p:spPr>
        <p:txBody>
          <a:bodyPr wrap="square" lIns="91440" tIns="45720" rIns="91440" bIns="45720" anchor="t">
            <a:spAutoFit/>
          </a:bodyPr>
          <a:lstStyle/>
          <a:p>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Low coupling, Flexibility and Scalability, Simple Interfaces, Encapsulation, Separation of Concerns.</a:t>
            </a:r>
          </a:p>
        </p:txBody>
      </p:sp>
      <p:sp>
        <p:nvSpPr>
          <p:cNvPr id="29" name="Rectangle 28">
            <a:extLst>
              <a:ext uri="{FF2B5EF4-FFF2-40B4-BE49-F238E27FC236}">
                <a16:creationId xmlns:a16="http://schemas.microsoft.com/office/drawing/2014/main" id="{7BAA05D9-8F09-EA00-4B51-D185068B87E9}"/>
              </a:ext>
            </a:extLst>
          </p:cNvPr>
          <p:cNvSpPr/>
          <p:nvPr/>
        </p:nvSpPr>
        <p:spPr>
          <a:xfrm>
            <a:off x="344400" y="5412311"/>
            <a:ext cx="3633156" cy="523220"/>
          </a:xfrm>
          <a:prstGeom prst="rect">
            <a:avLst/>
          </a:prstGeom>
          <a:noFill/>
        </p:spPr>
        <p:txBody>
          <a:bodyPr wrap="square" lIns="91440" tIns="45720" rIns="91440" bIns="45720" anchor="t">
            <a:spAutoFit/>
          </a:bodyPr>
          <a:lstStyle/>
          <a:p>
            <a:r>
              <a:rPr lang="en-US" sz="2800" dirty="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Results</a:t>
            </a:r>
            <a:endParaRPr lang="en-US" sz="2800" dirty="0">
              <a:solidFill>
                <a:schemeClr val="bg1"/>
              </a:solidFill>
              <a:ea typeface="Calibri" panose="020F0502020204030204"/>
              <a:cs typeface="Calibri" panose="020F0502020204030204"/>
            </a:endParaRPr>
          </a:p>
        </p:txBody>
      </p:sp>
      <p:sp>
        <p:nvSpPr>
          <p:cNvPr id="2" name="Rectangle 1">
            <a:extLst>
              <a:ext uri="{FF2B5EF4-FFF2-40B4-BE49-F238E27FC236}">
                <a16:creationId xmlns:a16="http://schemas.microsoft.com/office/drawing/2014/main" id="{157A9274-7439-F37C-5731-B583C9FB1A56}"/>
              </a:ext>
            </a:extLst>
          </p:cNvPr>
          <p:cNvSpPr/>
          <p:nvPr/>
        </p:nvSpPr>
        <p:spPr>
          <a:xfrm>
            <a:off x="1463044" y="84917"/>
            <a:ext cx="10456563" cy="923330"/>
          </a:xfrm>
          <a:prstGeom prst="rect">
            <a:avLst/>
          </a:prstGeom>
          <a:noFill/>
        </p:spPr>
        <p:txBody>
          <a:bodyPr wrap="square" lIns="91440" tIns="45720" rIns="91440" bIns="45720" anchor="t">
            <a:spAutoFit/>
          </a:bodyPr>
          <a:lstStyle/>
          <a:p>
            <a:r>
              <a:rPr lang="en-GB" sz="5400">
                <a:ln w="0"/>
                <a:solidFill>
                  <a:schemeClr val="bg1"/>
                </a:solidFill>
                <a:effectLst>
                  <a:outerShdw blurRad="38100" dist="19050" dir="2700000" algn="tl" rotWithShape="0">
                    <a:schemeClr val="dk1">
                      <a:alpha val="40000"/>
                    </a:schemeClr>
                  </a:outerShdw>
                </a:effectLst>
                <a:latin typeface="Bahnschrift SemiBold"/>
              </a:rPr>
              <a:t>Architecture: Components</a:t>
            </a:r>
            <a:endParaRPr lang="en-GB" sz="5400">
              <a:ln w="0"/>
              <a:solidFill>
                <a:schemeClr val="bg1"/>
              </a:solidFill>
              <a:effectLst>
                <a:outerShdw blurRad="38100" dist="19050" dir="2700000" algn="tl" rotWithShape="0">
                  <a:prstClr val="black">
                    <a:alpha val="40000"/>
                  </a:prstClr>
                </a:outerShdw>
              </a:effectLst>
              <a:latin typeface="Bahnschrift SemiBold"/>
            </a:endParaRPr>
          </a:p>
        </p:txBody>
      </p:sp>
    </p:spTree>
    <p:extLst>
      <p:ext uri="{BB962C8B-B14F-4D97-AF65-F5344CB8AC3E}">
        <p14:creationId xmlns:p14="http://schemas.microsoft.com/office/powerpoint/2010/main" val="1838354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033DD2A4-2B8D-5B47-52A4-0D550CB4F5C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E9B06C9-F708-8604-EB4F-BF0F90A68D83}"/>
              </a:ext>
            </a:extLst>
          </p:cNvPr>
          <p:cNvSpPr/>
          <p:nvPr/>
        </p:nvSpPr>
        <p:spPr>
          <a:xfrm>
            <a:off x="11400000" y="6066000"/>
            <a:ext cx="792000" cy="792000"/>
          </a:xfrm>
          <a:prstGeom prst="rect">
            <a:avLst/>
          </a:prstGeom>
          <a:blipFill dpi="0" rotWithShape="1">
            <a:blip r:embed="rId2">
              <a:extLst>
                <a:ext uri="{BEBA8EAE-BF5A-486C-A8C5-ECC9F3942E4B}">
                  <a14:imgProps xmlns:a14="http://schemas.microsoft.com/office/drawing/2010/main">
                    <a14:imgLayer r:embed="rId3">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ED1B152F-C005-F650-7CDB-C208A936294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ED8C233-6428-92D7-30F1-8374ED93468C}"/>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9" name="Image 8">
            <a:extLst>
              <a:ext uri="{FF2B5EF4-FFF2-40B4-BE49-F238E27FC236}">
                <a16:creationId xmlns:a16="http://schemas.microsoft.com/office/drawing/2014/main" id="{D0185D64-C170-13D7-E4F1-8D673F61B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86B93F2-146D-FB3B-2101-26306779AE21}"/>
              </a:ext>
            </a:extLst>
          </p:cNvPr>
          <p:cNvSpPr/>
          <p:nvPr/>
        </p:nvSpPr>
        <p:spPr>
          <a:xfrm>
            <a:off x="95249" y="1978088"/>
            <a:ext cx="1219200" cy="54117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B705C51-AA1B-623D-AC04-654C63E90C51}"/>
              </a:ext>
            </a:extLst>
          </p:cNvPr>
          <p:cNvSpPr/>
          <p:nvPr/>
        </p:nvSpPr>
        <p:spPr>
          <a:xfrm>
            <a:off x="2337705" y="1978088"/>
            <a:ext cx="1219200" cy="54117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7B61AEF-A1DD-1B53-EF36-D9FA917976D9}"/>
              </a:ext>
            </a:extLst>
          </p:cNvPr>
          <p:cNvSpPr/>
          <p:nvPr/>
        </p:nvSpPr>
        <p:spPr>
          <a:xfrm>
            <a:off x="5000040" y="1010814"/>
            <a:ext cx="1219200" cy="4970108"/>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6F84658-6AB7-6AF8-925C-D8FCE0D98B1F}"/>
              </a:ext>
            </a:extLst>
          </p:cNvPr>
          <p:cNvSpPr/>
          <p:nvPr/>
        </p:nvSpPr>
        <p:spPr>
          <a:xfrm>
            <a:off x="8147954" y="2397188"/>
            <a:ext cx="3834495" cy="541177"/>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010DB3-AE15-3500-CE20-DD3BB0D4397B}"/>
              </a:ext>
            </a:extLst>
          </p:cNvPr>
          <p:cNvSpPr/>
          <p:nvPr/>
        </p:nvSpPr>
        <p:spPr>
          <a:xfrm>
            <a:off x="5934075" y="6421170"/>
            <a:ext cx="819150" cy="288132"/>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528FF3B5-E351-6F39-6D46-7550716660C0}"/>
              </a:ext>
            </a:extLst>
          </p:cNvPr>
          <p:cNvSpPr/>
          <p:nvPr/>
        </p:nvSpPr>
        <p:spPr>
          <a:xfrm>
            <a:off x="8203406" y="5019675"/>
            <a:ext cx="828675" cy="31587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D2DC30E7-1C54-9B3D-5A0D-5B43C425DA91}"/>
              </a:ext>
            </a:extLst>
          </p:cNvPr>
          <p:cNvSpPr/>
          <p:nvPr/>
        </p:nvSpPr>
        <p:spPr>
          <a:xfrm>
            <a:off x="6405563" y="45244"/>
            <a:ext cx="857250" cy="288131"/>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110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33EFB679-225B-D865-C9B9-DE3545905F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01D68-0898-A8FD-677E-93860F4F118C}"/>
              </a:ext>
            </a:extLst>
          </p:cNvPr>
          <p:cNvSpPr/>
          <p:nvPr/>
        </p:nvSpPr>
        <p:spPr>
          <a:xfrm>
            <a:off x="0" y="0"/>
            <a:ext cx="12192000" cy="6858000"/>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CC888501-3DF8-F396-1789-D95195EE8E3D}"/>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130B55CA-AFF6-F067-3FE6-5F2BCF7D728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95E09A79-5697-90C3-D16C-D06438AEE05D}"/>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D110E4BE-45C5-9F20-4CA7-10744A83DFEE}"/>
              </a:ext>
            </a:extLst>
          </p:cNvPr>
          <p:cNvSpPr/>
          <p:nvPr/>
        </p:nvSpPr>
        <p:spPr>
          <a:xfrm>
            <a:off x="3656075" y="2709372"/>
            <a:ext cx="4879862" cy="1446550"/>
          </a:xfrm>
          <a:prstGeom prst="rect">
            <a:avLst/>
          </a:prstGeom>
          <a:noFill/>
        </p:spPr>
        <p:txBody>
          <a:bodyPr wrap="none" lIns="91440" tIns="45720" rIns="91440" bIns="45720" anchor="t">
            <a:spAutoFit/>
          </a:bodyPr>
          <a:lstStyle/>
          <a:p>
            <a:pPr algn="ctr"/>
            <a:r>
              <a:rPr lang="fr-FR" sz="8800">
                <a:ln w="0"/>
                <a:solidFill>
                  <a:schemeClr val="bg1"/>
                </a:solidFill>
                <a:effectLst>
                  <a:outerShdw blurRad="38100" dist="19050" dir="2700000" algn="tl" rotWithShape="0">
                    <a:schemeClr val="dk1">
                      <a:alpha val="40000"/>
                    </a:schemeClr>
                  </a:outerShdw>
                </a:effectLst>
                <a:latin typeface="Bahnschrift SemiBold"/>
              </a:rPr>
              <a:t>UI Design</a:t>
            </a:r>
            <a:endParaRPr lang="fr-FR" sz="8800">
              <a:ln w="0"/>
              <a:solidFill>
                <a:schemeClr val="bg1"/>
              </a:solidFill>
              <a:effectLst>
                <a:outerShdw blurRad="38100" dist="19050" dir="2700000" algn="tl" rotWithShape="0">
                  <a:prstClr val="black">
                    <a:alpha val="40000"/>
                  </a:prstClr>
                </a:outerShdw>
              </a:effectLst>
              <a:latin typeface="Bahnschrift SemiBold" panose="020B0502040204020203" pitchFamily="34" charset="0"/>
            </a:endParaRPr>
          </a:p>
        </p:txBody>
      </p:sp>
    </p:spTree>
    <p:extLst>
      <p:ext uri="{BB962C8B-B14F-4D97-AF65-F5344CB8AC3E}">
        <p14:creationId xmlns:p14="http://schemas.microsoft.com/office/powerpoint/2010/main" val="286918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39624D62-BCEB-5EEB-72FB-3776224B2236}"/>
              </a:ext>
            </a:extLst>
          </p:cNvPr>
          <p:cNvSpPr/>
          <p:nvPr/>
        </p:nvSpPr>
        <p:spPr>
          <a:xfrm>
            <a:off x="2465858" y="382732"/>
            <a:ext cx="7260321" cy="923330"/>
          </a:xfrm>
          <a:prstGeom prst="rect">
            <a:avLst/>
          </a:prstGeom>
          <a:noFill/>
        </p:spPr>
        <p:txBody>
          <a:bodyPr wrap="none" lIns="91440" tIns="45720" rIns="91440" bIns="45720" anchor="t">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a:rPr>
              <a:t>User Interface: Profiles</a:t>
            </a:r>
          </a:p>
        </p:txBody>
      </p:sp>
      <p:pic>
        <p:nvPicPr>
          <p:cNvPr id="6" name="Image 5" descr="Une image contenant texte, capture d’écran, Police, logo&#10;&#10;Description générée automatiquement">
            <a:extLst>
              <a:ext uri="{FF2B5EF4-FFF2-40B4-BE49-F238E27FC236}">
                <a16:creationId xmlns:a16="http://schemas.microsoft.com/office/drawing/2014/main" id="{4202031E-30ED-9733-C324-5ED1AEC775B3}"/>
              </a:ext>
            </a:extLst>
          </p:cNvPr>
          <p:cNvPicPr>
            <a:picLocks noChangeAspect="1"/>
          </p:cNvPicPr>
          <p:nvPr/>
        </p:nvPicPr>
        <p:blipFill>
          <a:blip r:embed="rId6"/>
          <a:stretch>
            <a:fillRect/>
          </a:stretch>
        </p:blipFill>
        <p:spPr>
          <a:xfrm>
            <a:off x="361950" y="1592580"/>
            <a:ext cx="4339590" cy="2779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2" descr="Une image contenant texte, capture d’écran, logo, Police&#10;&#10;Description générée automatiquement">
            <a:extLst>
              <a:ext uri="{FF2B5EF4-FFF2-40B4-BE49-F238E27FC236}">
                <a16:creationId xmlns:a16="http://schemas.microsoft.com/office/drawing/2014/main" id="{80521940-6CD4-C399-BF30-0884DF3CAFBC}"/>
              </a:ext>
            </a:extLst>
          </p:cNvPr>
          <p:cNvPicPr>
            <a:picLocks noChangeAspect="1"/>
          </p:cNvPicPr>
          <p:nvPr/>
        </p:nvPicPr>
        <p:blipFill>
          <a:blip r:embed="rId7"/>
          <a:stretch>
            <a:fillRect/>
          </a:stretch>
        </p:blipFill>
        <p:spPr>
          <a:xfrm>
            <a:off x="5481002" y="1590358"/>
            <a:ext cx="4542155" cy="2783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descr="Une image contenant texte, capture d’écran, Police, Icône d’ordinateur&#10;&#10;Description générée automatiquement">
            <a:extLst>
              <a:ext uri="{FF2B5EF4-FFF2-40B4-BE49-F238E27FC236}">
                <a16:creationId xmlns:a16="http://schemas.microsoft.com/office/drawing/2014/main" id="{71D365F3-A0DA-ECC1-C6A3-0C1D6F305CA7}"/>
              </a:ext>
            </a:extLst>
          </p:cNvPr>
          <p:cNvPicPr>
            <a:picLocks noChangeAspect="1"/>
          </p:cNvPicPr>
          <p:nvPr/>
        </p:nvPicPr>
        <p:blipFill>
          <a:blip r:embed="rId8"/>
          <a:stretch>
            <a:fillRect/>
          </a:stretch>
        </p:blipFill>
        <p:spPr>
          <a:xfrm>
            <a:off x="1918970" y="3962400"/>
            <a:ext cx="4117340"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descr="Une image contenant texte, capture d’écran, logiciel, Icône d’ordinateur&#10;&#10;Description générée automatiquement">
            <a:extLst>
              <a:ext uri="{FF2B5EF4-FFF2-40B4-BE49-F238E27FC236}">
                <a16:creationId xmlns:a16="http://schemas.microsoft.com/office/drawing/2014/main" id="{8B4A693E-92E3-C99C-76DC-251A023B0955}"/>
              </a:ext>
            </a:extLst>
          </p:cNvPr>
          <p:cNvPicPr>
            <a:picLocks noChangeAspect="1"/>
          </p:cNvPicPr>
          <p:nvPr/>
        </p:nvPicPr>
        <p:blipFill>
          <a:blip r:embed="rId9"/>
          <a:stretch>
            <a:fillRect/>
          </a:stretch>
        </p:blipFill>
        <p:spPr>
          <a:xfrm>
            <a:off x="7175817" y="3966528"/>
            <a:ext cx="4017645" cy="246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827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376BF33E-7865-7B90-294F-FD91D32B791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ABB45DB-DD97-2FE7-3DD9-F331399A4066}"/>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C6D70CAD-10C1-469F-EF30-E8D687549E0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356E978-2A1D-CC6D-24C6-32912378BACB}"/>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823C1690-CD7F-BD59-F047-FE79C5D57C47}"/>
              </a:ext>
            </a:extLst>
          </p:cNvPr>
          <p:cNvSpPr/>
          <p:nvPr/>
        </p:nvSpPr>
        <p:spPr>
          <a:xfrm>
            <a:off x="1677180" y="382732"/>
            <a:ext cx="8837676" cy="923330"/>
          </a:xfrm>
          <a:prstGeom prst="rect">
            <a:avLst/>
          </a:prstGeom>
          <a:noFill/>
        </p:spPr>
        <p:txBody>
          <a:bodyPr wrap="none" lIns="91440" tIns="45720" rIns="91440" bIns="45720" anchor="t">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a:rPr>
              <a:t>User Interface: </a:t>
            </a:r>
            <a:r>
              <a:rPr lang="fr-FR" sz="5400" err="1">
                <a:ln w="0"/>
                <a:solidFill>
                  <a:schemeClr val="bg1"/>
                </a:solidFill>
                <a:effectLst>
                  <a:outerShdw blurRad="38100" dist="19050" dir="2700000" algn="tl" rotWithShape="0">
                    <a:schemeClr val="dk1">
                      <a:alpha val="40000"/>
                    </a:schemeClr>
                  </a:outerShdw>
                </a:effectLst>
                <a:latin typeface="Bahnschrift SemiBold"/>
              </a:rPr>
              <a:t>Tournaments</a:t>
            </a:r>
          </a:p>
        </p:txBody>
      </p:sp>
      <p:pic>
        <p:nvPicPr>
          <p:cNvPr id="5" name="Image 4" descr="Une image contenant texte, capture d’écran, Police, diagramme&#10;&#10;Description générée automatiquement">
            <a:extLst>
              <a:ext uri="{FF2B5EF4-FFF2-40B4-BE49-F238E27FC236}">
                <a16:creationId xmlns:a16="http://schemas.microsoft.com/office/drawing/2014/main" id="{D841482E-C85C-717C-9DF7-CDEAF35D6696}"/>
              </a:ext>
            </a:extLst>
          </p:cNvPr>
          <p:cNvPicPr>
            <a:picLocks noChangeAspect="1"/>
          </p:cNvPicPr>
          <p:nvPr/>
        </p:nvPicPr>
        <p:blipFill>
          <a:blip r:embed="rId6"/>
          <a:stretch>
            <a:fillRect/>
          </a:stretch>
        </p:blipFill>
        <p:spPr>
          <a:xfrm>
            <a:off x="5158740" y="1559884"/>
            <a:ext cx="4287520" cy="2582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descr="Une image contenant texte, capture d’écran, Police, conception&#10;&#10;Description générée automatiquement">
            <a:extLst>
              <a:ext uri="{FF2B5EF4-FFF2-40B4-BE49-F238E27FC236}">
                <a16:creationId xmlns:a16="http://schemas.microsoft.com/office/drawing/2014/main" id="{006DDB8E-48A6-518B-8A42-BC0DA36BE7A2}"/>
              </a:ext>
            </a:extLst>
          </p:cNvPr>
          <p:cNvPicPr>
            <a:picLocks noChangeAspect="1"/>
          </p:cNvPicPr>
          <p:nvPr/>
        </p:nvPicPr>
        <p:blipFill>
          <a:blip r:embed="rId7"/>
          <a:stretch>
            <a:fillRect/>
          </a:stretch>
        </p:blipFill>
        <p:spPr>
          <a:xfrm>
            <a:off x="401320" y="1557344"/>
            <a:ext cx="4246880" cy="2572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 3" descr="Une image contenant texte, capture d’écran, logiciel, Icône d’ordinateur&#10;&#10;Description générée automatiquement">
            <a:extLst>
              <a:ext uri="{FF2B5EF4-FFF2-40B4-BE49-F238E27FC236}">
                <a16:creationId xmlns:a16="http://schemas.microsoft.com/office/drawing/2014/main" id="{F706FCE8-BBB1-3196-66AB-10B7F5C7BB0F}"/>
              </a:ext>
            </a:extLst>
          </p:cNvPr>
          <p:cNvPicPr>
            <a:picLocks noChangeAspect="1"/>
          </p:cNvPicPr>
          <p:nvPr/>
        </p:nvPicPr>
        <p:blipFill>
          <a:blip r:embed="rId8"/>
          <a:stretch>
            <a:fillRect/>
          </a:stretch>
        </p:blipFill>
        <p:spPr>
          <a:xfrm>
            <a:off x="2032000" y="3777304"/>
            <a:ext cx="4246880" cy="2585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 10" descr="Une image contenant texte, capture d’écran, Police, logiciel&#10;&#10;Description générée automatiquement">
            <a:extLst>
              <a:ext uri="{FF2B5EF4-FFF2-40B4-BE49-F238E27FC236}">
                <a16:creationId xmlns:a16="http://schemas.microsoft.com/office/drawing/2014/main" id="{9D84CFD6-9FDC-7A17-F0A3-FB402B7AE75B}"/>
              </a:ext>
            </a:extLst>
          </p:cNvPr>
          <p:cNvPicPr>
            <a:picLocks noChangeAspect="1"/>
          </p:cNvPicPr>
          <p:nvPr/>
        </p:nvPicPr>
        <p:blipFill>
          <a:blip r:embed="rId9"/>
          <a:stretch>
            <a:fillRect/>
          </a:stretch>
        </p:blipFill>
        <p:spPr>
          <a:xfrm>
            <a:off x="6817360" y="3778216"/>
            <a:ext cx="4328160" cy="2583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420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F843A2F5-E7AF-DC7F-DAE2-FF70FC24FE6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8E83816B-4D61-4B5D-B006-D83CF3E5C14E}"/>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D7A88C46-9B11-5F46-FC63-21810B342B59}"/>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59212DA-3356-6EE8-4D75-2027D2514350}"/>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25577E8D-0DD6-3565-4B82-502C8A47C674}"/>
              </a:ext>
            </a:extLst>
          </p:cNvPr>
          <p:cNvSpPr/>
          <p:nvPr/>
        </p:nvSpPr>
        <p:spPr>
          <a:xfrm>
            <a:off x="2579671" y="339716"/>
            <a:ext cx="7032695" cy="923330"/>
          </a:xfrm>
          <a:prstGeom prst="rect">
            <a:avLst/>
          </a:prstGeom>
          <a:noFill/>
        </p:spPr>
        <p:txBody>
          <a:bodyPr wrap="none" lIns="91440" tIns="45720" rIns="91440" bIns="45720" anchor="t">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a:rPr>
              <a:t>User Interface: Battles</a:t>
            </a:r>
          </a:p>
        </p:txBody>
      </p:sp>
      <p:pic>
        <p:nvPicPr>
          <p:cNvPr id="4" name="Image 3" descr="Une image contenant texte, capture d’écran, logiciel, Police&#10;&#10;Description générée automatiquement">
            <a:extLst>
              <a:ext uri="{FF2B5EF4-FFF2-40B4-BE49-F238E27FC236}">
                <a16:creationId xmlns:a16="http://schemas.microsoft.com/office/drawing/2014/main" id="{A1BDCA19-4CF4-A351-8A32-CCB458B404BA}"/>
              </a:ext>
            </a:extLst>
          </p:cNvPr>
          <p:cNvPicPr>
            <a:picLocks noChangeAspect="1"/>
          </p:cNvPicPr>
          <p:nvPr/>
        </p:nvPicPr>
        <p:blipFill>
          <a:blip r:embed="rId6"/>
          <a:stretch>
            <a:fillRect/>
          </a:stretch>
        </p:blipFill>
        <p:spPr>
          <a:xfrm>
            <a:off x="314960" y="1515031"/>
            <a:ext cx="4521200" cy="276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descr="Une image contenant texte, capture d’écran, Police, diagramme&#10;&#10;Description générée automatiquement">
            <a:extLst>
              <a:ext uri="{FF2B5EF4-FFF2-40B4-BE49-F238E27FC236}">
                <a16:creationId xmlns:a16="http://schemas.microsoft.com/office/drawing/2014/main" id="{34689EC3-828B-1B11-0BEC-0C50BBBE9E94}"/>
              </a:ext>
            </a:extLst>
          </p:cNvPr>
          <p:cNvPicPr>
            <a:picLocks noChangeAspect="1"/>
          </p:cNvPicPr>
          <p:nvPr/>
        </p:nvPicPr>
        <p:blipFill>
          <a:blip r:embed="rId7"/>
          <a:stretch>
            <a:fillRect/>
          </a:stretch>
        </p:blipFill>
        <p:spPr>
          <a:xfrm>
            <a:off x="5237480" y="1509951"/>
            <a:ext cx="4490085" cy="276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 10" descr="Une image contenant texte, capture d’écran, Police, logiciel&#10;&#10;Description générée automatiquement">
            <a:extLst>
              <a:ext uri="{FF2B5EF4-FFF2-40B4-BE49-F238E27FC236}">
                <a16:creationId xmlns:a16="http://schemas.microsoft.com/office/drawing/2014/main" id="{EDFC1689-A0EB-454D-1A74-E99DFDA76227}"/>
              </a:ext>
            </a:extLst>
          </p:cNvPr>
          <p:cNvPicPr>
            <a:picLocks noChangeAspect="1"/>
          </p:cNvPicPr>
          <p:nvPr/>
        </p:nvPicPr>
        <p:blipFill>
          <a:blip r:embed="rId8"/>
          <a:stretch>
            <a:fillRect/>
          </a:stretch>
        </p:blipFill>
        <p:spPr>
          <a:xfrm>
            <a:off x="6573520" y="3770551"/>
            <a:ext cx="4480560" cy="2693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descr="Une image contenant texte, capture d’écran, logiciel, Icône d’ordinateur&#10;&#10;Description générée automatiquement">
            <a:extLst>
              <a:ext uri="{FF2B5EF4-FFF2-40B4-BE49-F238E27FC236}">
                <a16:creationId xmlns:a16="http://schemas.microsoft.com/office/drawing/2014/main" id="{18DF18FE-AF7B-0A13-1591-F173E0E6C206}"/>
              </a:ext>
            </a:extLst>
          </p:cNvPr>
          <p:cNvPicPr>
            <a:picLocks noChangeAspect="1"/>
          </p:cNvPicPr>
          <p:nvPr/>
        </p:nvPicPr>
        <p:blipFill>
          <a:blip r:embed="rId9"/>
          <a:stretch>
            <a:fillRect/>
          </a:stretch>
        </p:blipFill>
        <p:spPr>
          <a:xfrm>
            <a:off x="1724660" y="3737531"/>
            <a:ext cx="4368800" cy="2695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05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764FA06C-AEF8-5CEC-5745-55B0E0C0F000}"/>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28269686-ADA1-ACE7-057C-CB60D6531EF3}"/>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BC084697-E024-4CE4-4D3C-B7BF123E64D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BD9852A-F3D7-8AAD-A96E-2E9D1E76590E}"/>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9B3E7789-4189-7AFE-A34D-3EFE67FE7087}"/>
              </a:ext>
            </a:extLst>
          </p:cNvPr>
          <p:cNvSpPr/>
          <p:nvPr/>
        </p:nvSpPr>
        <p:spPr>
          <a:xfrm>
            <a:off x="110411" y="281132"/>
            <a:ext cx="11971222" cy="1754326"/>
          </a:xfrm>
          <a:prstGeom prst="rect">
            <a:avLst/>
          </a:prstGeom>
          <a:noFill/>
        </p:spPr>
        <p:txBody>
          <a:bodyPr wrap="square" lIns="91440" tIns="45720" rIns="91440" bIns="45720" anchor="t">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a:rPr>
              <a:t>User Interface:  </a:t>
            </a:r>
            <a:endParaRPr lang="fr-FR">
              <a:solidFill>
                <a:schemeClr val="bg1"/>
              </a:solidFill>
            </a:endParaRPr>
          </a:p>
          <a:p>
            <a:pPr algn="ctr"/>
            <a:r>
              <a:rPr lang="fr-FR" sz="5400">
                <a:ln w="0"/>
                <a:solidFill>
                  <a:schemeClr val="bg1"/>
                </a:solidFill>
                <a:effectLst>
                  <a:outerShdw blurRad="38100" dist="19050" dir="2700000" algn="tl" rotWithShape="0">
                    <a:schemeClr val="dk1">
                      <a:alpha val="40000"/>
                    </a:schemeClr>
                  </a:outerShdw>
                </a:effectLst>
                <a:latin typeface="Bahnschrift SemiBold"/>
              </a:rPr>
              <a:t>Notifications + </a:t>
            </a:r>
            <a:r>
              <a:rPr lang="fr-FR" sz="5400" err="1">
                <a:ln w="0"/>
                <a:solidFill>
                  <a:schemeClr val="bg1"/>
                </a:solidFill>
                <a:effectLst>
                  <a:outerShdw blurRad="38100" dist="19050" dir="2700000" algn="tl" rotWithShape="0">
                    <a:schemeClr val="dk1">
                      <a:alpha val="40000"/>
                    </a:schemeClr>
                  </a:outerShdw>
                </a:effectLst>
                <a:latin typeface="Bahnschrift SemiBold"/>
              </a:rPr>
              <a:t>Search</a:t>
            </a:r>
            <a:r>
              <a:rPr lang="fr-FR" sz="5400">
                <a:ln w="0"/>
                <a:solidFill>
                  <a:schemeClr val="bg1"/>
                </a:solidFill>
                <a:effectLst>
                  <a:outerShdw blurRad="38100" dist="19050" dir="2700000" algn="tl" rotWithShape="0">
                    <a:schemeClr val="dk1">
                      <a:alpha val="40000"/>
                    </a:schemeClr>
                  </a:outerShdw>
                </a:effectLst>
                <a:latin typeface="Bahnschrift SemiBold"/>
              </a:rPr>
              <a:t> + Badges</a:t>
            </a:r>
            <a:endParaRPr lang="fr-FR">
              <a:solidFill>
                <a:schemeClr val="bg1"/>
              </a:solidFill>
              <a:cs typeface="Calibri"/>
            </a:endParaRPr>
          </a:p>
        </p:txBody>
      </p:sp>
      <p:pic>
        <p:nvPicPr>
          <p:cNvPr id="4" name="Image 3" descr="Une image contenant texte, capture d’écran, logo, Police&#10;&#10;Description générée automatiquement">
            <a:extLst>
              <a:ext uri="{FF2B5EF4-FFF2-40B4-BE49-F238E27FC236}">
                <a16:creationId xmlns:a16="http://schemas.microsoft.com/office/drawing/2014/main" id="{75BB3591-BC48-D597-B5EC-93DF1E16C3A7}"/>
              </a:ext>
            </a:extLst>
          </p:cNvPr>
          <p:cNvPicPr>
            <a:picLocks noChangeAspect="1"/>
          </p:cNvPicPr>
          <p:nvPr/>
        </p:nvPicPr>
        <p:blipFill>
          <a:blip r:embed="rId6"/>
          <a:stretch>
            <a:fillRect/>
          </a:stretch>
        </p:blipFill>
        <p:spPr>
          <a:xfrm>
            <a:off x="248602" y="2173605"/>
            <a:ext cx="5273675" cy="318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descr="Une image contenant texte, capture d’écran, logiciel, Icône d’ordinateur&#10;&#10;Description générée automatiquement">
            <a:extLst>
              <a:ext uri="{FF2B5EF4-FFF2-40B4-BE49-F238E27FC236}">
                <a16:creationId xmlns:a16="http://schemas.microsoft.com/office/drawing/2014/main" id="{37456E35-1A0A-823C-E1E2-6080925D600C}"/>
              </a:ext>
            </a:extLst>
          </p:cNvPr>
          <p:cNvPicPr>
            <a:picLocks noChangeAspect="1"/>
          </p:cNvPicPr>
          <p:nvPr/>
        </p:nvPicPr>
        <p:blipFill>
          <a:blip r:embed="rId7"/>
          <a:stretch>
            <a:fillRect/>
          </a:stretch>
        </p:blipFill>
        <p:spPr>
          <a:xfrm>
            <a:off x="6593522" y="2168525"/>
            <a:ext cx="5201920" cy="3173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descr="Une image contenant texte, capture d’écran, Police, logo&#10;&#10;Description générée automatiquement">
            <a:extLst>
              <a:ext uri="{FF2B5EF4-FFF2-40B4-BE49-F238E27FC236}">
                <a16:creationId xmlns:a16="http://schemas.microsoft.com/office/drawing/2014/main" id="{50D20886-C86C-B95F-A6D2-BFCDBC6D1C2D}"/>
              </a:ext>
            </a:extLst>
          </p:cNvPr>
          <p:cNvPicPr>
            <a:picLocks noChangeAspect="1"/>
          </p:cNvPicPr>
          <p:nvPr/>
        </p:nvPicPr>
        <p:blipFill>
          <a:blip r:embed="rId8"/>
          <a:stretch>
            <a:fillRect/>
          </a:stretch>
        </p:blipFill>
        <p:spPr>
          <a:xfrm>
            <a:off x="3659822" y="3806825"/>
            <a:ext cx="4552950" cy="2828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256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E0FB693B-E1CF-FA1F-CFD5-F4D10AF5EAC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D5D379D-6CB9-2839-3A91-77BF08D06D94}"/>
              </a:ext>
            </a:extLst>
          </p:cNvPr>
          <p:cNvSpPr/>
          <p:nvPr/>
        </p:nvSpPr>
        <p:spPr>
          <a:xfrm>
            <a:off x="0" y="0"/>
            <a:ext cx="12192000" cy="6858000"/>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5BC6BE46-16D4-4DE8-5E2E-0EFDEF0A4B29}"/>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458908ED-FCD6-B455-D929-636C443BEF9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A9728174-15E9-E2E0-7688-AE272AAB8022}"/>
              </a:ext>
            </a:extLst>
          </p:cNvPr>
          <p:cNvSpPr/>
          <p:nvPr/>
        </p:nvSpPr>
        <p:spPr>
          <a:xfrm>
            <a:off x="57751" y="6433124"/>
            <a:ext cx="2622833" cy="338554"/>
          </a:xfrm>
          <a:prstGeom prst="rect">
            <a:avLst/>
          </a:prstGeom>
          <a:noFill/>
        </p:spPr>
        <p:txBody>
          <a:bodyPr wrap="none" lIns="91440" tIns="45720" rIns="91440" bIns="45720" anchor="t">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a:rPr>
              <a:t>A.Valica</a:t>
            </a:r>
            <a:r>
              <a:rPr lang="fr-FR" sz="1600">
                <a:ln w="0"/>
                <a:solidFill>
                  <a:schemeClr val="bg1"/>
                </a:solidFill>
                <a:effectLst>
                  <a:outerShdw blurRad="38100" dist="19050" dir="2700000" algn="tl" rotWithShape="0">
                    <a:schemeClr val="dk1">
                      <a:alpha val="40000"/>
                    </a:schemeClr>
                  </a:outerShdw>
                </a:effectLst>
                <a:latin typeface="Bahnschrift SemiBold"/>
              </a:rPr>
              <a:t>, </a:t>
            </a:r>
            <a:r>
              <a:rPr lang="fr-FR" sz="1600" err="1">
                <a:ln w="0"/>
                <a:solidFill>
                  <a:schemeClr val="bg1"/>
                </a:solidFill>
                <a:effectLst>
                  <a:outerShdw blurRad="38100" dist="19050" dir="2700000" algn="tl" rotWithShape="0">
                    <a:schemeClr val="dk1">
                      <a:alpha val="40000"/>
                    </a:schemeClr>
                  </a:outerShdw>
                </a:effectLst>
                <a:latin typeface="Bahnschrift SemiBold"/>
              </a:rPr>
              <a:t>R.Tiwari</a:t>
            </a:r>
            <a:r>
              <a:rPr lang="fr-FR" sz="1600">
                <a:ln w="0"/>
                <a:solidFill>
                  <a:schemeClr val="bg1"/>
                </a:solidFill>
                <a:effectLst>
                  <a:outerShdw blurRad="38100" dist="19050" dir="2700000" algn="tl" rotWithShape="0">
                    <a:schemeClr val="dk1">
                      <a:alpha val="40000"/>
                    </a:schemeClr>
                  </a:outerShdw>
                </a:effectLst>
                <a:latin typeface="Bahnschrift SemiBold"/>
              </a:rPr>
              <a:t>, </a:t>
            </a:r>
            <a:r>
              <a:rPr lang="fr-FR" sz="1600" err="1">
                <a:ln w="0"/>
                <a:solidFill>
                  <a:schemeClr val="bg1"/>
                </a:solidFill>
                <a:effectLst>
                  <a:outerShdw blurRad="38100" dist="19050" dir="2700000" algn="tl" rotWithShape="0">
                    <a:schemeClr val="dk1">
                      <a:alpha val="40000"/>
                    </a:schemeClr>
                  </a:outerShdw>
                </a:effectLst>
                <a:latin typeface="Bahnschrift SemiBold"/>
              </a:rPr>
              <a:t>P.Garcia</a:t>
            </a:r>
            <a:endParaRPr lang="fr-FR" sz="1600">
              <a:ln w="0"/>
              <a:solidFill>
                <a:schemeClr val="bg1"/>
              </a:solidFill>
              <a:effectLst>
                <a:outerShdw blurRad="38100" dist="19050" dir="2700000" algn="tl" rotWithShape="0">
                  <a:prstClr val="black">
                    <a:alpha val="40000"/>
                  </a:prstClr>
                </a:outerShdw>
              </a:effectLst>
              <a:latin typeface="Bahnschrift SemiBold"/>
            </a:endParaRPr>
          </a:p>
        </p:txBody>
      </p:sp>
      <p:sp>
        <p:nvSpPr>
          <p:cNvPr id="2" name="Rectangle 1">
            <a:extLst>
              <a:ext uri="{FF2B5EF4-FFF2-40B4-BE49-F238E27FC236}">
                <a16:creationId xmlns:a16="http://schemas.microsoft.com/office/drawing/2014/main" id="{8E4CCA52-2463-EA89-18A9-9429FF0FC677}"/>
              </a:ext>
            </a:extLst>
          </p:cNvPr>
          <p:cNvSpPr/>
          <p:nvPr/>
        </p:nvSpPr>
        <p:spPr>
          <a:xfrm>
            <a:off x="583112" y="2217548"/>
            <a:ext cx="11025775" cy="2800767"/>
          </a:xfrm>
          <a:prstGeom prst="rect">
            <a:avLst/>
          </a:prstGeom>
          <a:noFill/>
        </p:spPr>
        <p:txBody>
          <a:bodyPr wrap="square" lIns="91440" tIns="45720" rIns="91440" bIns="45720" anchor="t">
            <a:spAutoFit/>
          </a:bodyPr>
          <a:lstStyle/>
          <a:p>
            <a:pPr algn="ctr"/>
            <a:r>
              <a:rPr lang="fr-FR" sz="8800" err="1">
                <a:ln w="0"/>
                <a:solidFill>
                  <a:schemeClr val="bg1"/>
                </a:solidFill>
                <a:effectLst>
                  <a:outerShdw blurRad="38100" dist="19050" dir="2700000" algn="tl" rotWithShape="0">
                    <a:prstClr val="black">
                      <a:alpha val="40000"/>
                    </a:prstClr>
                  </a:outerShdw>
                </a:effectLst>
                <a:latin typeface="Bahnschrift SemiBold"/>
              </a:rPr>
              <a:t>Formal</a:t>
            </a:r>
            <a:r>
              <a:rPr lang="fr-FR" sz="8800">
                <a:ln w="0"/>
                <a:solidFill>
                  <a:schemeClr val="bg1"/>
                </a:solidFill>
                <a:effectLst>
                  <a:outerShdw blurRad="38100" dist="19050" dir="2700000" algn="tl" rotWithShape="0">
                    <a:prstClr val="black">
                      <a:alpha val="40000"/>
                    </a:prstClr>
                  </a:outerShdw>
                </a:effectLst>
                <a:latin typeface="Bahnschrift SemiBold"/>
              </a:rPr>
              <a:t> </a:t>
            </a:r>
            <a:r>
              <a:rPr lang="fr-FR" sz="8800" err="1">
                <a:ln w="0"/>
                <a:solidFill>
                  <a:schemeClr val="bg1"/>
                </a:solidFill>
                <a:effectLst>
                  <a:outerShdw blurRad="38100" dist="19050" dir="2700000" algn="tl" rotWithShape="0">
                    <a:prstClr val="black">
                      <a:alpha val="40000"/>
                    </a:prstClr>
                  </a:outerShdw>
                </a:effectLst>
                <a:latin typeface="Bahnschrift SemiBold"/>
              </a:rPr>
              <a:t>Analysis</a:t>
            </a:r>
            <a:r>
              <a:rPr lang="fr-FR" sz="8800">
                <a:ln w="0"/>
                <a:solidFill>
                  <a:schemeClr val="bg1"/>
                </a:solidFill>
                <a:effectLst>
                  <a:outerShdw blurRad="38100" dist="19050" dir="2700000" algn="tl" rotWithShape="0">
                    <a:prstClr val="black">
                      <a:alpha val="40000"/>
                    </a:prstClr>
                  </a:outerShdw>
                </a:effectLst>
                <a:latin typeface="Bahnschrift SemiBold"/>
              </a:rPr>
              <a:t> </a:t>
            </a:r>
            <a:r>
              <a:rPr lang="fr-FR" sz="8800" err="1">
                <a:ln w="0"/>
                <a:solidFill>
                  <a:schemeClr val="bg1"/>
                </a:solidFill>
                <a:effectLst>
                  <a:outerShdw blurRad="38100" dist="19050" dir="2700000" algn="tl" rotWithShape="0">
                    <a:prstClr val="black">
                      <a:alpha val="40000"/>
                    </a:prstClr>
                  </a:outerShdw>
                </a:effectLst>
                <a:latin typeface="Bahnschrift SemiBold"/>
              </a:rPr>
              <a:t>Alloy</a:t>
            </a:r>
            <a:endParaRPr lang="fr-FR" sz="8800">
              <a:ln w="0"/>
              <a:solidFill>
                <a:schemeClr val="bg1"/>
              </a:solidFill>
              <a:effectLst>
                <a:outerShdw blurRad="38100" dist="19050" dir="2700000" algn="tl" rotWithShape="0">
                  <a:prstClr val="black">
                    <a:alpha val="40000"/>
                  </a:prstClr>
                </a:outerShdw>
              </a:effectLst>
              <a:latin typeface="Bahnschrift SemiBold"/>
            </a:endParaRPr>
          </a:p>
        </p:txBody>
      </p:sp>
    </p:spTree>
    <p:extLst>
      <p:ext uri="{BB962C8B-B14F-4D97-AF65-F5344CB8AC3E}">
        <p14:creationId xmlns:p14="http://schemas.microsoft.com/office/powerpoint/2010/main" val="285912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0251DE61-E7FE-3F54-7185-419223E5D752}"/>
              </a:ext>
            </a:extLst>
          </p:cNvPr>
          <p:cNvSpPr/>
          <p:nvPr/>
        </p:nvSpPr>
        <p:spPr>
          <a:xfrm>
            <a:off x="2517937" y="241027"/>
            <a:ext cx="7156126" cy="923330"/>
          </a:xfrm>
          <a:prstGeom prst="rect">
            <a:avLst/>
          </a:prstGeom>
          <a:noFill/>
        </p:spPr>
        <p:txBody>
          <a:bodyPr wrap="none" lIns="91440" tIns="45720" rIns="91440" bIns="45720">
            <a:spAutoFit/>
          </a:bodyPr>
          <a:lstStyle/>
          <a:p>
            <a:pPr algn="ct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Formal</a:t>
            </a: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Analysis</a:t>
            </a: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Alloy</a:t>
            </a:r>
            <a:endPar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6" name="Image 5">
            <a:extLst>
              <a:ext uri="{FF2B5EF4-FFF2-40B4-BE49-F238E27FC236}">
                <a16:creationId xmlns:a16="http://schemas.microsoft.com/office/drawing/2014/main" id="{58520B8B-E912-543C-293D-5BBB31082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622" y="1531753"/>
            <a:ext cx="10992927" cy="4607616"/>
          </a:xfrm>
          <a:prstGeom prst="rect">
            <a:avLst/>
          </a:prstGeom>
        </p:spPr>
      </p:pic>
    </p:spTree>
    <p:extLst>
      <p:ext uri="{BB962C8B-B14F-4D97-AF65-F5344CB8AC3E}">
        <p14:creationId xmlns:p14="http://schemas.microsoft.com/office/powerpoint/2010/main" val="317458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03D729F8-E9CE-3AD4-9BA5-0D2980109CF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9D83CE3-E51E-8F3D-12DB-A87C08AD8758}"/>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4AA919B2-1794-8375-CE5F-D6DC11003C9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39BFF85-3E94-7DEE-3840-6C5C9A96271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B7150B5E-E887-6730-F282-ED43C1808E25}"/>
              </a:ext>
            </a:extLst>
          </p:cNvPr>
          <p:cNvSpPr/>
          <p:nvPr/>
        </p:nvSpPr>
        <p:spPr>
          <a:xfrm>
            <a:off x="2517937" y="241027"/>
            <a:ext cx="7156126" cy="923330"/>
          </a:xfrm>
          <a:prstGeom prst="rect">
            <a:avLst/>
          </a:prstGeom>
          <a:noFill/>
        </p:spPr>
        <p:txBody>
          <a:bodyPr wrap="none" lIns="91440" tIns="45720" rIns="91440" bIns="45720">
            <a:spAutoFit/>
          </a:bodyPr>
          <a:lstStyle/>
          <a:p>
            <a:pPr algn="ct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Formal</a:t>
            </a: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Analysis</a:t>
            </a: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Alloy</a:t>
            </a:r>
            <a:endPar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6" name="Image 5">
            <a:extLst>
              <a:ext uri="{FF2B5EF4-FFF2-40B4-BE49-F238E27FC236}">
                <a16:creationId xmlns:a16="http://schemas.microsoft.com/office/drawing/2014/main" id="{4AA248F5-0FB6-CAF9-1F75-F9C1987619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376" y="1724535"/>
            <a:ext cx="5808749" cy="4185157"/>
          </a:xfrm>
          <a:prstGeom prst="rect">
            <a:avLst/>
          </a:prstGeom>
        </p:spPr>
      </p:pic>
      <p:sp>
        <p:nvSpPr>
          <p:cNvPr id="4" name="Rectangle 3">
            <a:extLst>
              <a:ext uri="{FF2B5EF4-FFF2-40B4-BE49-F238E27FC236}">
                <a16:creationId xmlns:a16="http://schemas.microsoft.com/office/drawing/2014/main" id="{7C618031-5330-E75C-25D5-B9D44A0FA5A3}"/>
              </a:ext>
            </a:extLst>
          </p:cNvPr>
          <p:cNvSpPr/>
          <p:nvPr/>
        </p:nvSpPr>
        <p:spPr>
          <a:xfrm>
            <a:off x="6238877" y="1924287"/>
            <a:ext cx="5880944" cy="3785652"/>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Users of the system: Entities differentiating between Educators and Students.</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Challenges system: Entities s</a:t>
            </a:r>
            <a:r>
              <a:rPr lang="en-US" sz="2000" dirty="0" err="1">
                <a:ln w="0"/>
                <a:solidFill>
                  <a:schemeClr val="bg1"/>
                </a:solidFill>
                <a:effectLst>
                  <a:outerShdw blurRad="38100" dist="19050" dir="2700000" algn="tl" rotWithShape="0">
                    <a:prstClr val="black">
                      <a:alpha val="40000"/>
                    </a:prstClr>
                  </a:outerShdw>
                </a:effectLst>
                <a:latin typeface="Bahnschrift SemiBold"/>
              </a:rPr>
              <a:t>upporting</a:t>
            </a:r>
            <a:r>
              <a:rPr lang="en-US" sz="2000" dirty="0">
                <a:ln w="0"/>
                <a:solidFill>
                  <a:schemeClr val="bg1"/>
                </a:solidFill>
                <a:effectLst>
                  <a:outerShdw blurRad="38100" dist="19050" dir="2700000" algn="tl" rotWithShape="0">
                    <a:prstClr val="black">
                      <a:alpha val="40000"/>
                    </a:prstClr>
                  </a:outerShdw>
                </a:effectLst>
                <a:latin typeface="Bahnschrift SemiBold"/>
              </a:rPr>
              <a:t> creation for </a:t>
            </a: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Tournament and Battle systems.</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Gamification system: Entities supporting creation and attribution of Badges.</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Grading system: Entities supporting submissions and gradings</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Grouping System: Entities supporting creating and joining groups</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Utility entities: Entities such as Date, Month, String…</a:t>
            </a:r>
          </a:p>
        </p:txBody>
      </p:sp>
    </p:spTree>
    <p:extLst>
      <p:ext uri="{BB962C8B-B14F-4D97-AF65-F5344CB8AC3E}">
        <p14:creationId xmlns:p14="http://schemas.microsoft.com/office/powerpoint/2010/main" val="2954969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squar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3ACB1604-2F7D-B5AD-FDCE-785BA8F73F0A}"/>
              </a:ext>
            </a:extLst>
          </p:cNvPr>
          <p:cNvSpPr/>
          <p:nvPr/>
        </p:nvSpPr>
        <p:spPr>
          <a:xfrm>
            <a:off x="3297001" y="799292"/>
            <a:ext cx="5598007" cy="923330"/>
          </a:xfrm>
          <a:prstGeom prst="rect">
            <a:avLst/>
          </a:prstGeom>
          <a:noFill/>
        </p:spPr>
        <p:txBody>
          <a:bodyPr wrap="none" lIns="91440" tIns="45720" rIns="91440" bIns="45720">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Project </a:t>
            </a:r>
            <a:r>
              <a:rPr lang="fr-FR" sz="54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Summary</a:t>
            </a:r>
            <a:endPar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5" name="ZoneTexte 4">
            <a:extLst>
              <a:ext uri="{FF2B5EF4-FFF2-40B4-BE49-F238E27FC236}">
                <a16:creationId xmlns:a16="http://schemas.microsoft.com/office/drawing/2014/main" id="{CEAC7657-DDDD-8D24-FA40-F36BA558F146}"/>
              </a:ext>
            </a:extLst>
          </p:cNvPr>
          <p:cNvSpPr txBox="1"/>
          <p:nvPr/>
        </p:nvSpPr>
        <p:spPr>
          <a:xfrm>
            <a:off x="2115794" y="2107457"/>
            <a:ext cx="7948488" cy="3785652"/>
          </a:xfrm>
          <a:prstGeom prst="rect">
            <a:avLst/>
          </a:prstGeom>
          <a:noFill/>
        </p:spPr>
        <p:txBody>
          <a:bodyPr wrap="square" lIns="91440" tIns="45720" rIns="91440" bIns="45720" anchor="t">
            <a:spAutoFit/>
          </a:bodyPr>
          <a:lstStyle/>
          <a:p>
            <a:pPr marL="514350" indent="-514350">
              <a:buAutoNum type="arabicPeriod"/>
            </a:pPr>
            <a:r>
              <a:rPr lang="fr-FR" sz="3000">
                <a:ln w="0"/>
                <a:solidFill>
                  <a:schemeClr val="bg1"/>
                </a:solidFill>
                <a:effectLst>
                  <a:outerShdw blurRad="38100" dist="19050" dir="2700000" algn="tl" rotWithShape="0">
                    <a:schemeClr val="dk1">
                      <a:alpha val="40000"/>
                    </a:schemeClr>
                  </a:outerShdw>
                </a:effectLst>
                <a:latin typeface="Bahnschrift SemiBold"/>
              </a:rPr>
              <a:t>Introduction</a:t>
            </a:r>
            <a:endParaRPr lang="fr-FR" sz="3000">
              <a:ln w="0"/>
              <a:solidFill>
                <a:schemeClr val="bg1"/>
              </a:solidFill>
              <a:effectLst>
                <a:outerShdw blurRad="38100" dist="19050" dir="2700000" algn="tl" rotWithShape="0">
                  <a:prstClr val="black">
                    <a:alpha val="40000"/>
                  </a:prstClr>
                </a:outerShdw>
              </a:effectLst>
              <a:latin typeface="Bahnschrift SemiBold"/>
            </a:endParaRPr>
          </a:p>
          <a:p>
            <a:pPr marL="514350" indent="-514350">
              <a:buAutoNum type="arabicPeriod"/>
            </a:pPr>
            <a:r>
              <a:rPr lang="fr-FR" sz="3000">
                <a:ln w="0"/>
                <a:solidFill>
                  <a:schemeClr val="bg1"/>
                </a:solidFill>
                <a:effectLst>
                  <a:outerShdw blurRad="38100" dist="19050" dir="2700000" algn="tl" rotWithShape="0">
                    <a:schemeClr val="dk1">
                      <a:alpha val="40000"/>
                    </a:schemeClr>
                  </a:outerShdw>
                </a:effectLst>
                <a:latin typeface="Bahnschrift SemiBold"/>
              </a:rPr>
              <a:t>Scope and </a:t>
            </a:r>
            <a:r>
              <a:rPr lang="fr-FR" sz="3000" err="1">
                <a:ln w="0"/>
                <a:solidFill>
                  <a:schemeClr val="bg1"/>
                </a:solidFill>
                <a:effectLst>
                  <a:outerShdw blurRad="38100" dist="19050" dir="2700000" algn="tl" rotWithShape="0">
                    <a:schemeClr val="dk1">
                      <a:alpha val="40000"/>
                    </a:schemeClr>
                  </a:outerShdw>
                </a:effectLst>
                <a:latin typeface="Bahnschrift SemiBold"/>
              </a:rPr>
              <a:t>Requirements</a:t>
            </a:r>
            <a:endParaRPr lang="fr-FR" sz="3000">
              <a:ln w="0"/>
              <a:solidFill>
                <a:schemeClr val="bg1"/>
              </a:solidFill>
              <a:effectLst>
                <a:outerShdw blurRad="38100" dist="19050" dir="2700000" algn="tl" rotWithShape="0">
                  <a:prstClr val="black">
                    <a:alpha val="40000"/>
                  </a:prstClr>
                </a:outerShdw>
              </a:effectLst>
              <a:latin typeface="Bahnschrift SemiBold"/>
            </a:endParaRPr>
          </a:p>
          <a:p>
            <a:pPr marL="514350" indent="-514350">
              <a:buAutoNum type="arabicPeriod"/>
            </a:pPr>
            <a:r>
              <a:rPr lang="fr-FR" sz="3000" err="1">
                <a:ln w="0"/>
                <a:solidFill>
                  <a:schemeClr val="bg1"/>
                </a:solidFill>
                <a:effectLst>
                  <a:outerShdw blurRad="38100" dist="19050" dir="2700000" algn="tl" rotWithShape="0">
                    <a:prstClr val="black">
                      <a:alpha val="40000"/>
                    </a:prstClr>
                  </a:outerShdw>
                </a:effectLst>
                <a:latin typeface="Bahnschrift SemiBold"/>
              </a:rPr>
              <a:t>Overview</a:t>
            </a:r>
            <a:r>
              <a:rPr lang="fr-FR" sz="3000">
                <a:ln w="0"/>
                <a:solidFill>
                  <a:schemeClr val="bg1"/>
                </a:solidFill>
                <a:effectLst>
                  <a:outerShdw blurRad="38100" dist="19050" dir="2700000" algn="tl" rotWithShape="0">
                    <a:prstClr val="black">
                      <a:alpha val="40000"/>
                    </a:prstClr>
                  </a:outerShdw>
                </a:effectLst>
                <a:latin typeface="Bahnschrift SemiBold"/>
              </a:rPr>
              <a:t> of the </a:t>
            </a:r>
            <a:r>
              <a:rPr lang="fr-FR" sz="3000" err="1">
                <a:ln w="0"/>
                <a:solidFill>
                  <a:schemeClr val="bg1"/>
                </a:solidFill>
                <a:effectLst>
                  <a:outerShdw blurRad="38100" dist="19050" dir="2700000" algn="tl" rotWithShape="0">
                    <a:prstClr val="black">
                      <a:alpha val="40000"/>
                    </a:prstClr>
                  </a:outerShdw>
                </a:effectLst>
                <a:latin typeface="Bahnschrift SemiBold"/>
              </a:rPr>
              <a:t>system's</a:t>
            </a:r>
            <a:r>
              <a:rPr lang="fr-FR" sz="3000">
                <a:ln w="0"/>
                <a:solidFill>
                  <a:schemeClr val="bg1"/>
                </a:solidFill>
                <a:effectLst>
                  <a:outerShdw blurRad="38100" dist="19050" dir="2700000" algn="tl" rotWithShape="0">
                    <a:prstClr val="black">
                      <a:alpha val="40000"/>
                    </a:prstClr>
                  </a:outerShdw>
                </a:effectLst>
                <a:latin typeface="Bahnschrift SemiBold"/>
              </a:rPr>
              <a:t> architecture</a:t>
            </a:r>
          </a:p>
          <a:p>
            <a:pPr marL="514350" indent="-514350">
              <a:buAutoNum type="arabicPeriod"/>
            </a:pPr>
            <a:r>
              <a:rPr lang="fr-FR" sz="3000">
                <a:ln w="0"/>
                <a:solidFill>
                  <a:schemeClr val="bg1"/>
                </a:solidFill>
                <a:effectLst>
                  <a:outerShdw blurRad="38100" dist="19050" dir="2700000" algn="tl" rotWithShape="0">
                    <a:prstClr val="black">
                      <a:alpha val="40000"/>
                    </a:prstClr>
                  </a:outerShdw>
                </a:effectLst>
                <a:latin typeface="Bahnschrift SemiBold"/>
              </a:rPr>
              <a:t>User Interface Design </a:t>
            </a:r>
            <a:endParaRPr lang="fr-FR">
              <a:solidFill>
                <a:schemeClr val="bg1"/>
              </a:solidFill>
              <a:latin typeface="Calibri" panose="020F0502020204030204"/>
              <a:cs typeface="Calibri" panose="020F0502020204030204"/>
            </a:endParaRPr>
          </a:p>
          <a:p>
            <a:pPr marL="514350" indent="-514350">
              <a:buAutoNum type="arabicPeriod"/>
            </a:pPr>
            <a:r>
              <a:rPr lang="fr-FR" sz="3000" err="1">
                <a:ln w="0"/>
                <a:solidFill>
                  <a:schemeClr val="bg1"/>
                </a:solidFill>
                <a:effectLst>
                  <a:outerShdw blurRad="38100" dist="19050" dir="2700000" algn="tl" rotWithShape="0">
                    <a:prstClr val="black">
                      <a:alpha val="40000"/>
                    </a:prstClr>
                  </a:outerShdw>
                </a:effectLst>
                <a:latin typeface="Bahnschrift SemiBold"/>
              </a:rPr>
              <a:t>Formal</a:t>
            </a:r>
            <a:r>
              <a:rPr lang="fr-FR" sz="3000">
                <a:ln w="0"/>
                <a:solidFill>
                  <a:schemeClr val="bg1"/>
                </a:solidFill>
                <a:effectLst>
                  <a:outerShdw blurRad="38100" dist="19050" dir="2700000" algn="tl" rotWithShape="0">
                    <a:prstClr val="black">
                      <a:alpha val="40000"/>
                    </a:prstClr>
                  </a:outerShdw>
                </a:effectLst>
                <a:latin typeface="Bahnschrift SemiBold"/>
              </a:rPr>
              <a:t> </a:t>
            </a:r>
            <a:r>
              <a:rPr lang="fr-FR" sz="3000" err="1">
                <a:ln w="0"/>
                <a:solidFill>
                  <a:schemeClr val="bg1"/>
                </a:solidFill>
                <a:effectLst>
                  <a:outerShdw blurRad="38100" dist="19050" dir="2700000" algn="tl" rotWithShape="0">
                    <a:prstClr val="black">
                      <a:alpha val="40000"/>
                    </a:prstClr>
                  </a:outerShdw>
                </a:effectLst>
                <a:latin typeface="Bahnschrift SemiBold"/>
              </a:rPr>
              <a:t>Analysis</a:t>
            </a:r>
            <a:r>
              <a:rPr lang="fr-FR" sz="3000">
                <a:ln w="0"/>
                <a:solidFill>
                  <a:schemeClr val="bg1"/>
                </a:solidFill>
                <a:effectLst>
                  <a:outerShdw blurRad="38100" dist="19050" dir="2700000" algn="tl" rotWithShape="0">
                    <a:prstClr val="black">
                      <a:alpha val="40000"/>
                    </a:prstClr>
                  </a:outerShdw>
                </a:effectLst>
                <a:latin typeface="Bahnschrift SemiBold"/>
              </a:rPr>
              <a:t> of ALLOY 6.0</a:t>
            </a:r>
            <a:endParaRPr lang="fr-FR">
              <a:solidFill>
                <a:schemeClr val="bg1"/>
              </a:solidFill>
              <a:cs typeface="Calibri" panose="020F0502020204030204"/>
            </a:endParaRPr>
          </a:p>
          <a:p>
            <a:pPr marL="514350" indent="-514350">
              <a:buAutoNum type="arabicPeriod"/>
            </a:pPr>
            <a:r>
              <a:rPr lang="fr-FR" sz="3000" err="1">
                <a:ln w="0"/>
                <a:solidFill>
                  <a:schemeClr val="bg1"/>
                </a:solidFill>
                <a:effectLst>
                  <a:outerShdw blurRad="38100" dist="19050" dir="2700000" algn="tl" rotWithShape="0">
                    <a:schemeClr val="dk1">
                      <a:alpha val="40000"/>
                    </a:schemeClr>
                  </a:outerShdw>
                </a:effectLst>
                <a:latin typeface="Bahnschrift SemiBold"/>
              </a:rPr>
              <a:t>Implementation</a:t>
            </a:r>
            <a:r>
              <a:rPr lang="fr-FR" sz="3000">
                <a:ln w="0"/>
                <a:solidFill>
                  <a:schemeClr val="bg1"/>
                </a:solidFill>
                <a:effectLst>
                  <a:outerShdw blurRad="38100" dist="19050" dir="2700000" algn="tl" rotWithShape="0">
                    <a:schemeClr val="dk1">
                      <a:alpha val="40000"/>
                    </a:schemeClr>
                  </a:outerShdw>
                </a:effectLst>
                <a:latin typeface="Bahnschrift SemiBold"/>
              </a:rPr>
              <a:t> and </a:t>
            </a:r>
            <a:r>
              <a:rPr lang="fr-FR" sz="3000" err="1">
                <a:ln w="0"/>
                <a:solidFill>
                  <a:schemeClr val="bg1"/>
                </a:solidFill>
                <a:effectLst>
                  <a:outerShdw blurRad="38100" dist="19050" dir="2700000" algn="tl" rotWithShape="0">
                    <a:schemeClr val="dk1">
                      <a:alpha val="40000"/>
                    </a:schemeClr>
                  </a:outerShdw>
                </a:effectLst>
                <a:latin typeface="Bahnschrift SemiBold"/>
              </a:rPr>
              <a:t>Testing</a:t>
            </a:r>
            <a:r>
              <a:rPr lang="fr-FR" sz="3000">
                <a:ln w="0"/>
                <a:solidFill>
                  <a:schemeClr val="bg1"/>
                </a:solidFill>
                <a:effectLst>
                  <a:outerShdw blurRad="38100" dist="19050" dir="2700000" algn="tl" rotWithShape="0">
                    <a:schemeClr val="dk1">
                      <a:alpha val="40000"/>
                    </a:schemeClr>
                  </a:outerShdw>
                </a:effectLst>
                <a:latin typeface="Bahnschrift SemiBold"/>
              </a:rPr>
              <a:t> </a:t>
            </a:r>
            <a:r>
              <a:rPr lang="fr-FR" sz="3000" err="1">
                <a:ln w="0"/>
                <a:solidFill>
                  <a:schemeClr val="bg1"/>
                </a:solidFill>
                <a:effectLst>
                  <a:outerShdw blurRad="38100" dist="19050" dir="2700000" algn="tl" rotWithShape="0">
                    <a:schemeClr val="dk1">
                      <a:alpha val="40000"/>
                    </a:schemeClr>
                  </a:outerShdw>
                </a:effectLst>
                <a:latin typeface="Bahnschrift SemiBold"/>
              </a:rPr>
              <a:t>Strategy</a:t>
            </a:r>
            <a:endParaRPr lang="fr-FR" sz="3000">
              <a:ln w="0"/>
              <a:solidFill>
                <a:schemeClr val="bg1"/>
              </a:solidFill>
              <a:effectLst>
                <a:outerShdw blurRad="38100" dist="19050" dir="2700000" algn="tl" rotWithShape="0">
                  <a:prstClr val="black">
                    <a:alpha val="40000"/>
                  </a:prstClr>
                </a:outerShdw>
              </a:effectLst>
              <a:latin typeface="Bahnschrift SemiBold"/>
            </a:endParaRPr>
          </a:p>
          <a:p>
            <a:pPr marL="514350" indent="-514350">
              <a:buAutoNum type="arabicPeriod"/>
            </a:pPr>
            <a:r>
              <a:rPr lang="fr-FR" sz="3000">
                <a:ln w="0"/>
                <a:solidFill>
                  <a:schemeClr val="bg1"/>
                </a:solidFill>
                <a:effectLst>
                  <a:outerShdw blurRad="38100" dist="19050" dir="2700000" algn="tl" rotWithShape="0">
                    <a:schemeClr val="dk1">
                      <a:alpha val="40000"/>
                    </a:schemeClr>
                  </a:outerShdw>
                </a:effectLst>
                <a:latin typeface="Bahnschrift SemiBold"/>
              </a:rPr>
              <a:t>Conclusion</a:t>
            </a:r>
          </a:p>
          <a:p>
            <a:pPr marL="514350" indent="-514350">
              <a:buAutoNum type="arabicPeriod"/>
            </a:pPr>
            <a:r>
              <a:rPr lang="fr-FR" sz="3000">
                <a:ln w="0"/>
                <a:solidFill>
                  <a:schemeClr val="bg1"/>
                </a:solidFill>
                <a:effectLst>
                  <a:outerShdw blurRad="38100" dist="19050" dir="2700000" algn="tl" rotWithShape="0">
                    <a:prstClr val="black">
                      <a:alpha val="40000"/>
                    </a:prstClr>
                  </a:outerShdw>
                </a:effectLst>
                <a:latin typeface="Bahnschrift SemiBold"/>
              </a:rPr>
              <a:t>Bibliography</a:t>
            </a:r>
          </a:p>
        </p:txBody>
      </p:sp>
    </p:spTree>
    <p:extLst>
      <p:ext uri="{BB962C8B-B14F-4D97-AF65-F5344CB8AC3E}">
        <p14:creationId xmlns:p14="http://schemas.microsoft.com/office/powerpoint/2010/main" val="1992635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307703C6-6A4C-2202-E8FB-9FE6BBBBAC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494E94-F4E1-9922-006D-9EAD5A9CE003}"/>
              </a:ext>
            </a:extLst>
          </p:cNvPr>
          <p:cNvSpPr/>
          <p:nvPr/>
        </p:nvSpPr>
        <p:spPr>
          <a:xfrm>
            <a:off x="0" y="-1"/>
            <a:ext cx="12192000" cy="6858001"/>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l="-4749" t="-6507" r="-3083" b="-21945"/>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30AC64D3-1F81-A001-5E93-016C6170F2F4}"/>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B025D6B0-01B1-24C3-B394-BCD51F1D671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C6D8668-060C-7CB8-732E-9BBE4E4170F7}"/>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7FBE7A69-50F7-0E0F-6385-D2289693BB9A}"/>
              </a:ext>
            </a:extLst>
          </p:cNvPr>
          <p:cNvSpPr/>
          <p:nvPr/>
        </p:nvSpPr>
        <p:spPr>
          <a:xfrm>
            <a:off x="2057874" y="2219339"/>
            <a:ext cx="8076250" cy="2800767"/>
          </a:xfrm>
          <a:prstGeom prst="rect">
            <a:avLst/>
          </a:prstGeom>
          <a:noFill/>
        </p:spPr>
        <p:txBody>
          <a:bodyPr wrap="none" lIns="91440" tIns="45720" rIns="91440" bIns="45720" anchor="t">
            <a:spAutoFit/>
          </a:bodyPr>
          <a:lstStyle/>
          <a:p>
            <a:pPr algn="ctr"/>
            <a:r>
              <a:rPr lang="fr-FR" sz="8800" err="1">
                <a:ln w="0"/>
                <a:solidFill>
                  <a:schemeClr val="bg1"/>
                </a:solidFill>
                <a:effectLst>
                  <a:outerShdw blurRad="38100" dist="19050" dir="2700000" algn="tl" rotWithShape="0">
                    <a:schemeClr val="dk1">
                      <a:alpha val="40000"/>
                    </a:schemeClr>
                  </a:outerShdw>
                </a:effectLst>
                <a:latin typeface="Bahnschrift SemiBold"/>
              </a:rPr>
              <a:t>Implementation</a:t>
            </a:r>
            <a:endParaRPr lang="fr-FR" sz="88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a:p>
            <a:pPr algn="ctr"/>
            <a:r>
              <a:rPr lang="fr-FR" sz="8800">
                <a:ln w="0"/>
                <a:solidFill>
                  <a:schemeClr val="bg1"/>
                </a:solidFill>
                <a:effectLst>
                  <a:outerShdw blurRad="38100" dist="19050" dir="2700000" algn="tl" rotWithShape="0">
                    <a:schemeClr val="dk1">
                      <a:alpha val="40000"/>
                    </a:schemeClr>
                  </a:outerShdw>
                </a:effectLst>
                <a:latin typeface="Bahnschrift SemiBold"/>
              </a:rPr>
              <a:t>and </a:t>
            </a:r>
            <a:r>
              <a:rPr lang="fr-FR" sz="8800" err="1">
                <a:ln w="0"/>
                <a:solidFill>
                  <a:schemeClr val="bg1"/>
                </a:solidFill>
                <a:effectLst>
                  <a:outerShdw blurRad="38100" dist="19050" dir="2700000" algn="tl" rotWithShape="0">
                    <a:schemeClr val="dk1">
                      <a:alpha val="40000"/>
                    </a:schemeClr>
                  </a:outerShdw>
                </a:effectLst>
                <a:latin typeface="Bahnschrift SemiBold"/>
              </a:rPr>
              <a:t>Testing</a:t>
            </a:r>
            <a:endParaRPr lang="fr-FR" sz="8800">
              <a:ln w="0"/>
              <a:solidFill>
                <a:schemeClr val="bg1"/>
              </a:solidFill>
              <a:effectLst>
                <a:outerShdw blurRad="38100" dist="19050" dir="2700000" algn="tl" rotWithShape="0">
                  <a:schemeClr val="dk1">
                    <a:alpha val="40000"/>
                  </a:schemeClr>
                </a:outerShdw>
              </a:effectLst>
              <a:latin typeface="Bahnschrift SemiBold"/>
            </a:endParaRPr>
          </a:p>
        </p:txBody>
      </p:sp>
    </p:spTree>
    <p:extLst>
      <p:ext uri="{BB962C8B-B14F-4D97-AF65-F5344CB8AC3E}">
        <p14:creationId xmlns:p14="http://schemas.microsoft.com/office/powerpoint/2010/main" val="279034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3" name="Rectangle 2">
            <a:extLst>
              <a:ext uri="{FF2B5EF4-FFF2-40B4-BE49-F238E27FC236}">
                <a16:creationId xmlns:a16="http://schemas.microsoft.com/office/drawing/2014/main" id="{7C751DBB-98AB-F54C-C8D3-F92980066EE8}"/>
              </a:ext>
            </a:extLst>
          </p:cNvPr>
          <p:cNvSpPr/>
          <p:nvPr/>
        </p:nvSpPr>
        <p:spPr>
          <a:xfrm>
            <a:off x="524524" y="1421084"/>
            <a:ext cx="4312119" cy="523220"/>
          </a:xfrm>
          <a:prstGeom prst="rect">
            <a:avLst/>
          </a:prstGeom>
          <a:noFill/>
        </p:spPr>
        <p:txBody>
          <a:bodyPr wrap="square" lIns="91440" tIns="45720" rIns="91440" bIns="45720" anchor="t">
            <a:spAutoFit/>
          </a:bodyPr>
          <a:lstStyle/>
          <a:p>
            <a:r>
              <a:rPr lang="en-US" sz="2800" dirty="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Top Down approach</a:t>
            </a:r>
            <a:endParaRPr lang="en-US" sz="2800" dirty="0">
              <a:solidFill>
                <a:schemeClr val="bg1"/>
              </a:solidFill>
              <a:ea typeface="Calibri" panose="020F0502020204030204"/>
              <a:cs typeface="Calibri" panose="020F0502020204030204"/>
            </a:endParaRPr>
          </a:p>
        </p:txBody>
      </p:sp>
      <p:sp>
        <p:nvSpPr>
          <p:cNvPr id="4" name="Rectangle 3">
            <a:extLst>
              <a:ext uri="{FF2B5EF4-FFF2-40B4-BE49-F238E27FC236}">
                <a16:creationId xmlns:a16="http://schemas.microsoft.com/office/drawing/2014/main" id="{4DFE3E16-C1C5-4885-B92E-1466EACB6480}"/>
              </a:ext>
            </a:extLst>
          </p:cNvPr>
          <p:cNvSpPr/>
          <p:nvPr/>
        </p:nvSpPr>
        <p:spPr>
          <a:xfrm>
            <a:off x="524523" y="2940826"/>
            <a:ext cx="5024388" cy="523220"/>
          </a:xfrm>
          <a:prstGeom prst="rect">
            <a:avLst/>
          </a:prstGeom>
          <a:noFill/>
        </p:spPr>
        <p:txBody>
          <a:bodyPr wrap="square" lIns="91440" tIns="45720" rIns="91440" bIns="45720" anchor="t">
            <a:spAutoFit/>
          </a:bodyPr>
          <a:lstStyle/>
          <a:p>
            <a:r>
              <a:rPr lang="en-US" sz="2800" dirty="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Thread based approach</a:t>
            </a:r>
            <a:endParaRPr lang="en-US" sz="2800" dirty="0">
              <a:solidFill>
                <a:schemeClr val="bg1"/>
              </a:solidFill>
              <a:ea typeface="Calibri" panose="020F0502020204030204"/>
              <a:cs typeface="Calibri" panose="020F0502020204030204"/>
            </a:endParaRPr>
          </a:p>
        </p:txBody>
      </p:sp>
      <p:sp>
        <p:nvSpPr>
          <p:cNvPr id="5" name="Rectangle 4">
            <a:extLst>
              <a:ext uri="{FF2B5EF4-FFF2-40B4-BE49-F238E27FC236}">
                <a16:creationId xmlns:a16="http://schemas.microsoft.com/office/drawing/2014/main" id="{EBA744CF-7939-0AA1-8A2D-2B0085A69BE1}"/>
              </a:ext>
            </a:extLst>
          </p:cNvPr>
          <p:cNvSpPr/>
          <p:nvPr/>
        </p:nvSpPr>
        <p:spPr>
          <a:xfrm>
            <a:off x="2191751" y="84917"/>
            <a:ext cx="7808549" cy="923330"/>
          </a:xfrm>
          <a:prstGeom prst="rect">
            <a:avLst/>
          </a:prstGeom>
          <a:noFill/>
        </p:spPr>
        <p:txBody>
          <a:bodyPr wrap="none" lIns="91440" tIns="45720" rIns="91440" bIns="45720" anchor="t">
            <a:spAutoFit/>
          </a:bodyPr>
          <a:lstStyle/>
          <a:p>
            <a:pPr algn="ctr"/>
            <a:r>
              <a:rPr lang="fr-FR" sz="5400" err="1">
                <a:ln w="0"/>
                <a:solidFill>
                  <a:schemeClr val="bg1"/>
                </a:solidFill>
                <a:effectLst>
                  <a:outerShdw blurRad="38100" dist="19050" dir="2700000" algn="tl" rotWithShape="0">
                    <a:schemeClr val="dk1">
                      <a:alpha val="40000"/>
                    </a:schemeClr>
                  </a:outerShdw>
                </a:effectLst>
                <a:latin typeface="Bahnschrift SemiBold"/>
              </a:rPr>
              <a:t>Implementation</a:t>
            </a:r>
            <a:r>
              <a:rPr lang="fr-FR" sz="5400">
                <a:ln w="0"/>
                <a:solidFill>
                  <a:schemeClr val="bg1"/>
                </a:solidFill>
                <a:effectLst>
                  <a:outerShdw blurRad="38100" dist="19050" dir="2700000" algn="tl" rotWithShape="0">
                    <a:schemeClr val="dk1">
                      <a:alpha val="40000"/>
                    </a:schemeClr>
                  </a:outerShdw>
                </a:effectLst>
                <a:latin typeface="Bahnschrift SemiBold"/>
              </a:rPr>
              <a:t>: </a:t>
            </a:r>
            <a:r>
              <a:rPr lang="fr-FR" sz="5400" err="1">
                <a:ln w="0"/>
                <a:solidFill>
                  <a:schemeClr val="bg1"/>
                </a:solidFill>
                <a:effectLst>
                  <a:outerShdw blurRad="38100" dist="19050" dir="2700000" algn="tl" rotWithShape="0">
                    <a:schemeClr val="dk1">
                      <a:alpha val="40000"/>
                    </a:schemeClr>
                  </a:outerShdw>
                </a:effectLst>
                <a:latin typeface="Bahnschrift SemiBold"/>
              </a:rPr>
              <a:t>Choices</a:t>
            </a:r>
            <a:endParaRPr lang="fr-FR" sz="5400">
              <a:ln w="0"/>
              <a:solidFill>
                <a:schemeClr val="bg1"/>
              </a:solidFill>
              <a:effectLst>
                <a:outerShdw blurRad="38100" dist="19050" dir="2700000" algn="tl" rotWithShape="0">
                  <a:schemeClr val="dk1">
                    <a:alpha val="40000"/>
                  </a:schemeClr>
                </a:outerShdw>
              </a:effectLst>
              <a:latin typeface="Bahnschrift SemiBold"/>
            </a:endParaRPr>
          </a:p>
        </p:txBody>
      </p:sp>
      <p:sp>
        <p:nvSpPr>
          <p:cNvPr id="6" name="Rectangle 5">
            <a:extLst>
              <a:ext uri="{FF2B5EF4-FFF2-40B4-BE49-F238E27FC236}">
                <a16:creationId xmlns:a16="http://schemas.microsoft.com/office/drawing/2014/main" id="{4A9301ED-75AC-F0BB-FE30-E612CD5233A5}"/>
              </a:ext>
            </a:extLst>
          </p:cNvPr>
          <p:cNvSpPr/>
          <p:nvPr/>
        </p:nvSpPr>
        <p:spPr>
          <a:xfrm>
            <a:off x="524523" y="1944304"/>
            <a:ext cx="4312119" cy="707886"/>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For efficient implementation and easy bug tracking.</a:t>
            </a:r>
            <a:endParaRPr lang="fr-FR"/>
          </a:p>
        </p:txBody>
      </p:sp>
      <p:sp>
        <p:nvSpPr>
          <p:cNvPr id="7" name="Rectangle 6">
            <a:extLst>
              <a:ext uri="{FF2B5EF4-FFF2-40B4-BE49-F238E27FC236}">
                <a16:creationId xmlns:a16="http://schemas.microsoft.com/office/drawing/2014/main" id="{7E52A2A5-94B1-F361-A280-D039E46E5024}"/>
              </a:ext>
            </a:extLst>
          </p:cNvPr>
          <p:cNvSpPr/>
          <p:nvPr/>
        </p:nvSpPr>
        <p:spPr>
          <a:xfrm>
            <a:off x="524522" y="3464046"/>
            <a:ext cx="4312119" cy="707886"/>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For stakeholder demonstration, and early modifications on the system.</a:t>
            </a:r>
            <a:endParaRPr lang="fr-FR"/>
          </a:p>
        </p:txBody>
      </p:sp>
      <p:sp>
        <p:nvSpPr>
          <p:cNvPr id="8" name="Flèche : droite 7">
            <a:extLst>
              <a:ext uri="{FF2B5EF4-FFF2-40B4-BE49-F238E27FC236}">
                <a16:creationId xmlns:a16="http://schemas.microsoft.com/office/drawing/2014/main" id="{66001E90-9F82-AB68-296E-1F8B2600DFB7}"/>
              </a:ext>
            </a:extLst>
          </p:cNvPr>
          <p:cNvSpPr/>
          <p:nvPr/>
        </p:nvSpPr>
        <p:spPr>
          <a:xfrm>
            <a:off x="5391806" y="2232940"/>
            <a:ext cx="1548009" cy="923330"/>
          </a:xfrm>
          <a:prstGeom prst="rightArrow">
            <a:avLst>
              <a:gd name="adj1" fmla="val 50000"/>
              <a:gd name="adj2" fmla="val 7814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B4260AE-69C2-3B20-FE87-23513E03A05E}"/>
              </a:ext>
            </a:extLst>
          </p:cNvPr>
          <p:cNvSpPr/>
          <p:nvPr/>
        </p:nvSpPr>
        <p:spPr>
          <a:xfrm>
            <a:off x="7547865" y="2075604"/>
            <a:ext cx="4312119"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Feature identification</a:t>
            </a:r>
            <a:endParaRPr lang="en-US" sz="2800">
              <a:solidFill>
                <a:schemeClr val="bg1"/>
              </a:solidFill>
              <a:ea typeface="Calibri" panose="020F0502020204030204"/>
              <a:cs typeface="Calibri" panose="020F0502020204030204"/>
            </a:endParaRPr>
          </a:p>
        </p:txBody>
      </p:sp>
      <p:sp>
        <p:nvSpPr>
          <p:cNvPr id="10" name="Rectangle 9">
            <a:extLst>
              <a:ext uri="{FF2B5EF4-FFF2-40B4-BE49-F238E27FC236}">
                <a16:creationId xmlns:a16="http://schemas.microsoft.com/office/drawing/2014/main" id="{2A457CE5-F620-CA76-8D2C-9992729BC332}"/>
              </a:ext>
            </a:extLst>
          </p:cNvPr>
          <p:cNvSpPr/>
          <p:nvPr/>
        </p:nvSpPr>
        <p:spPr>
          <a:xfrm>
            <a:off x="7547864" y="2598824"/>
            <a:ext cx="4312119" cy="3477875"/>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The most important functionalities of CKB. They concern:</a:t>
            </a:r>
            <a:endParaRPr lang="fr-F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Account management and creation</a:t>
            </a: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Creation and management of tournaments and battles</a:t>
            </a: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Joining tournaments and battles</a:t>
            </a: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Grading submissions and managing badges</a:t>
            </a: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Making Groups of students</a:t>
            </a:r>
          </a:p>
          <a:p>
            <a:pPr marL="342900" indent="-342900" algn="just">
              <a:buFont typeface="Arial" panose="020B0604020202020204" pitchFamily="34" charset="0"/>
              <a:buChar char="•"/>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Managing the notifications</a:t>
            </a:r>
          </a:p>
        </p:txBody>
      </p:sp>
      <p:sp>
        <p:nvSpPr>
          <p:cNvPr id="12" name="Flèche : droite 11">
            <a:extLst>
              <a:ext uri="{FF2B5EF4-FFF2-40B4-BE49-F238E27FC236}">
                <a16:creationId xmlns:a16="http://schemas.microsoft.com/office/drawing/2014/main" id="{8AD3BA3F-6229-6B5D-BD64-4E2EBCA6AC22}"/>
              </a:ext>
            </a:extLst>
          </p:cNvPr>
          <p:cNvSpPr/>
          <p:nvPr/>
        </p:nvSpPr>
        <p:spPr>
          <a:xfrm flipH="1">
            <a:off x="5321995" y="5065216"/>
            <a:ext cx="1548009" cy="923330"/>
          </a:xfrm>
          <a:prstGeom prst="rightArrow">
            <a:avLst>
              <a:gd name="adj1" fmla="val 50000"/>
              <a:gd name="adj2" fmla="val 7814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8C4A7A38-837C-2F7B-4739-A08EBC103349}"/>
              </a:ext>
            </a:extLst>
          </p:cNvPr>
          <p:cNvSpPr/>
          <p:nvPr/>
        </p:nvSpPr>
        <p:spPr>
          <a:xfrm>
            <a:off x="524522" y="4597540"/>
            <a:ext cx="5024388"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Implementation Flows</a:t>
            </a:r>
            <a:endParaRPr lang="en-US" sz="2800">
              <a:solidFill>
                <a:schemeClr val="bg1"/>
              </a:solidFill>
              <a:ea typeface="Calibri" panose="020F0502020204030204"/>
              <a:cs typeface="Calibri" panose="020F0502020204030204"/>
            </a:endParaRPr>
          </a:p>
        </p:txBody>
      </p:sp>
      <p:sp>
        <p:nvSpPr>
          <p:cNvPr id="15" name="Rectangle 14">
            <a:extLst>
              <a:ext uri="{FF2B5EF4-FFF2-40B4-BE49-F238E27FC236}">
                <a16:creationId xmlns:a16="http://schemas.microsoft.com/office/drawing/2014/main" id="{B4DDA0DB-1C47-12DC-8E57-87FC0D893ADD}"/>
              </a:ext>
            </a:extLst>
          </p:cNvPr>
          <p:cNvSpPr/>
          <p:nvPr/>
        </p:nvSpPr>
        <p:spPr>
          <a:xfrm>
            <a:off x="524521" y="5120760"/>
            <a:ext cx="4312119" cy="1323439"/>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Order of implementation to conceal structurally efficient approaches and demonstrative versions of the features identified.</a:t>
            </a:r>
            <a:endParaRPr lang="fr-FR"/>
          </a:p>
        </p:txBody>
      </p:sp>
    </p:spTree>
    <p:extLst>
      <p:ext uri="{BB962C8B-B14F-4D97-AF65-F5344CB8AC3E}">
        <p14:creationId xmlns:p14="http://schemas.microsoft.com/office/powerpoint/2010/main" val="674077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5" name="Rectangle 4">
            <a:extLst>
              <a:ext uri="{FF2B5EF4-FFF2-40B4-BE49-F238E27FC236}">
                <a16:creationId xmlns:a16="http://schemas.microsoft.com/office/drawing/2014/main" id="{EBA744CF-7939-0AA1-8A2D-2B0085A69BE1}"/>
              </a:ext>
            </a:extLst>
          </p:cNvPr>
          <p:cNvSpPr/>
          <p:nvPr/>
        </p:nvSpPr>
        <p:spPr>
          <a:xfrm>
            <a:off x="1193341" y="84917"/>
            <a:ext cx="10479151" cy="923330"/>
          </a:xfrm>
          <a:prstGeom prst="rect">
            <a:avLst/>
          </a:prstGeom>
          <a:noFill/>
        </p:spPr>
        <p:txBody>
          <a:bodyPr wrap="none" lIns="91440" tIns="45720" rIns="91440" bIns="45720" anchor="t">
            <a:spAutoFit/>
          </a:bodyPr>
          <a:lstStyle/>
          <a:p>
            <a:pPr algn="ctr"/>
            <a:r>
              <a:rPr lang="fr-FR" sz="5400" err="1">
                <a:ln w="0"/>
                <a:solidFill>
                  <a:schemeClr val="bg1"/>
                </a:solidFill>
                <a:effectLst>
                  <a:outerShdw blurRad="38100" dist="19050" dir="2700000" algn="tl" rotWithShape="0">
                    <a:schemeClr val="dk1">
                      <a:alpha val="40000"/>
                    </a:schemeClr>
                  </a:outerShdw>
                </a:effectLst>
                <a:latin typeface="Bahnschrift SemiBold"/>
              </a:rPr>
              <a:t>Implementation</a:t>
            </a:r>
            <a:r>
              <a:rPr lang="fr-FR" sz="5400">
                <a:ln w="0"/>
                <a:solidFill>
                  <a:schemeClr val="bg1"/>
                </a:solidFill>
                <a:effectLst>
                  <a:outerShdw blurRad="38100" dist="19050" dir="2700000" algn="tl" rotWithShape="0">
                    <a:schemeClr val="dk1">
                      <a:alpha val="40000"/>
                    </a:schemeClr>
                  </a:outerShdw>
                </a:effectLst>
                <a:latin typeface="Bahnschrift SemiBold"/>
              </a:rPr>
              <a:t> and </a:t>
            </a:r>
            <a:r>
              <a:rPr lang="fr-FR" sz="5400" err="1">
                <a:ln w="0"/>
                <a:solidFill>
                  <a:schemeClr val="bg1"/>
                </a:solidFill>
                <a:effectLst>
                  <a:outerShdw blurRad="38100" dist="19050" dir="2700000" algn="tl" rotWithShape="0">
                    <a:schemeClr val="dk1">
                      <a:alpha val="40000"/>
                    </a:schemeClr>
                  </a:outerShdw>
                </a:effectLst>
                <a:latin typeface="Bahnschrift SemiBold"/>
              </a:rPr>
              <a:t>Testing</a:t>
            </a:r>
            <a:r>
              <a:rPr lang="fr-FR" sz="5400">
                <a:ln w="0"/>
                <a:solidFill>
                  <a:schemeClr val="bg1"/>
                </a:solidFill>
                <a:effectLst>
                  <a:outerShdw blurRad="38100" dist="19050" dir="2700000" algn="tl" rotWithShape="0">
                    <a:schemeClr val="dk1">
                      <a:alpha val="40000"/>
                    </a:schemeClr>
                  </a:outerShdw>
                </a:effectLst>
                <a:latin typeface="Bahnschrift SemiBold"/>
              </a:rPr>
              <a:t>: Plan</a:t>
            </a:r>
          </a:p>
        </p:txBody>
      </p:sp>
      <p:pic>
        <p:nvPicPr>
          <p:cNvPr id="11" name="Image 10">
            <a:extLst>
              <a:ext uri="{FF2B5EF4-FFF2-40B4-BE49-F238E27FC236}">
                <a16:creationId xmlns:a16="http://schemas.microsoft.com/office/drawing/2014/main" id="{E7BF031B-D994-C672-6CFB-E44167768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450" y="1191805"/>
            <a:ext cx="865195" cy="1876758"/>
          </a:xfrm>
          <a:prstGeom prst="rect">
            <a:avLst/>
          </a:prstGeom>
        </p:spPr>
      </p:pic>
      <p:pic>
        <p:nvPicPr>
          <p:cNvPr id="16" name="Image 15">
            <a:extLst>
              <a:ext uri="{FF2B5EF4-FFF2-40B4-BE49-F238E27FC236}">
                <a16:creationId xmlns:a16="http://schemas.microsoft.com/office/drawing/2014/main" id="{2ADC7E27-A976-7290-28C3-DA3BFAF92E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8586" y="1191805"/>
            <a:ext cx="3024980" cy="1878092"/>
          </a:xfrm>
          <a:prstGeom prst="rect">
            <a:avLst/>
          </a:prstGeom>
        </p:spPr>
      </p:pic>
      <p:pic>
        <p:nvPicPr>
          <p:cNvPr id="19" name="Image 18">
            <a:extLst>
              <a:ext uri="{FF2B5EF4-FFF2-40B4-BE49-F238E27FC236}">
                <a16:creationId xmlns:a16="http://schemas.microsoft.com/office/drawing/2014/main" id="{D86BDCFC-5880-0EFF-F81C-B8EE6860E3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6124" y="1191806"/>
            <a:ext cx="2322175" cy="1876758"/>
          </a:xfrm>
          <a:prstGeom prst="rect">
            <a:avLst/>
          </a:prstGeom>
        </p:spPr>
      </p:pic>
      <p:sp>
        <p:nvSpPr>
          <p:cNvPr id="20" name="Flèche : droite 19">
            <a:extLst>
              <a:ext uri="{FF2B5EF4-FFF2-40B4-BE49-F238E27FC236}">
                <a16:creationId xmlns:a16="http://schemas.microsoft.com/office/drawing/2014/main" id="{85F417F5-905A-68FD-1169-D3EFBBC3EECC}"/>
              </a:ext>
            </a:extLst>
          </p:cNvPr>
          <p:cNvSpPr/>
          <p:nvPr/>
        </p:nvSpPr>
        <p:spPr>
          <a:xfrm>
            <a:off x="1913611" y="1668519"/>
            <a:ext cx="1548009" cy="923330"/>
          </a:xfrm>
          <a:prstGeom prst="rightArrow">
            <a:avLst>
              <a:gd name="adj1" fmla="val 50000"/>
              <a:gd name="adj2" fmla="val 7814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droite 20">
            <a:extLst>
              <a:ext uri="{FF2B5EF4-FFF2-40B4-BE49-F238E27FC236}">
                <a16:creationId xmlns:a16="http://schemas.microsoft.com/office/drawing/2014/main" id="{1CCAD277-1CC8-F386-9E90-7B48346B9AF3}"/>
              </a:ext>
            </a:extLst>
          </p:cNvPr>
          <p:cNvSpPr/>
          <p:nvPr/>
        </p:nvSpPr>
        <p:spPr>
          <a:xfrm>
            <a:off x="7285840" y="1668519"/>
            <a:ext cx="1548009" cy="923330"/>
          </a:xfrm>
          <a:prstGeom prst="rightArrow">
            <a:avLst>
              <a:gd name="adj1" fmla="val 50000"/>
              <a:gd name="adj2" fmla="val 7814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1886285-A400-6ACE-EF2D-24277DB07B33}"/>
              </a:ext>
            </a:extLst>
          </p:cNvPr>
          <p:cNvSpPr/>
          <p:nvPr/>
        </p:nvSpPr>
        <p:spPr>
          <a:xfrm>
            <a:off x="57751" y="3248526"/>
            <a:ext cx="2974207" cy="1015663"/>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Starting with a core component used in every thread: Model.</a:t>
            </a:r>
            <a:endParaRPr lang="fr-FR"/>
          </a:p>
        </p:txBody>
      </p:sp>
      <p:sp>
        <p:nvSpPr>
          <p:cNvPr id="23" name="Rectangle 22">
            <a:extLst>
              <a:ext uri="{FF2B5EF4-FFF2-40B4-BE49-F238E27FC236}">
                <a16:creationId xmlns:a16="http://schemas.microsoft.com/office/drawing/2014/main" id="{1D5E526B-6F60-F081-1B56-F53EBDB63B67}"/>
              </a:ext>
            </a:extLst>
          </p:cNvPr>
          <p:cNvSpPr/>
          <p:nvPr/>
        </p:nvSpPr>
        <p:spPr>
          <a:xfrm>
            <a:off x="3676852" y="3261360"/>
            <a:ext cx="3416968" cy="1323439"/>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Then implement the other core components together with their used components, according to the threads.</a:t>
            </a:r>
            <a:endParaRPr lang="fr-FR"/>
          </a:p>
        </p:txBody>
      </p:sp>
      <p:sp>
        <p:nvSpPr>
          <p:cNvPr id="24" name="Rectangle 23">
            <a:extLst>
              <a:ext uri="{FF2B5EF4-FFF2-40B4-BE49-F238E27FC236}">
                <a16:creationId xmlns:a16="http://schemas.microsoft.com/office/drawing/2014/main" id="{D66F8C8C-FCFF-8C8D-4AA9-B0FC39186AC5}"/>
              </a:ext>
            </a:extLst>
          </p:cNvPr>
          <p:cNvSpPr/>
          <p:nvPr/>
        </p:nvSpPr>
        <p:spPr>
          <a:xfrm>
            <a:off x="8706053" y="3261360"/>
            <a:ext cx="3416968" cy="1015663"/>
          </a:xfrm>
          <a:prstGeom prst="rect">
            <a:avLst/>
          </a:prstGeom>
          <a:noFill/>
        </p:spPr>
        <p:txBody>
          <a:bodyPr wrap="square" lIns="91440" tIns="45720" rIns="91440" bIns="45720" anchor="t">
            <a:spAutoFit/>
          </a:bodyPr>
          <a:lstStyle/>
          <a:p>
            <a:pPr algn="just"/>
            <a:r>
              <a:rPr lang="en-GB" sz="2000">
                <a:ln w="0"/>
                <a:solidFill>
                  <a:schemeClr val="bg1"/>
                </a:solidFill>
                <a:effectLst>
                  <a:outerShdw blurRad="38100" dist="19050" dir="2700000" algn="tl" rotWithShape="0">
                    <a:prstClr val="black">
                      <a:alpha val="40000"/>
                    </a:prstClr>
                  </a:outerShdw>
                </a:effectLst>
                <a:latin typeface="Bahnschrift SemiBold"/>
                <a:cs typeface="Calibri"/>
              </a:rPr>
              <a:t>Repeat until everything component is present and tested.</a:t>
            </a:r>
            <a:endParaRPr lang="fr-FR"/>
          </a:p>
        </p:txBody>
      </p:sp>
      <p:sp>
        <p:nvSpPr>
          <p:cNvPr id="25" name="Rectangle 24">
            <a:extLst>
              <a:ext uri="{FF2B5EF4-FFF2-40B4-BE49-F238E27FC236}">
                <a16:creationId xmlns:a16="http://schemas.microsoft.com/office/drawing/2014/main" id="{A2E01E5E-75E2-35F2-BB65-A3B0D4183FEC}"/>
              </a:ext>
            </a:extLst>
          </p:cNvPr>
          <p:cNvSpPr/>
          <p:nvPr/>
        </p:nvSpPr>
        <p:spPr>
          <a:xfrm>
            <a:off x="149192" y="4584799"/>
            <a:ext cx="6304548"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Incremental Integration and Testing:</a:t>
            </a:r>
            <a:endParaRPr lang="en-US" sz="2800">
              <a:solidFill>
                <a:schemeClr val="bg1"/>
              </a:solidFill>
              <a:ea typeface="Calibri" panose="020F0502020204030204"/>
              <a:cs typeface="Calibri" panose="020F0502020204030204"/>
            </a:endParaRPr>
          </a:p>
        </p:txBody>
      </p:sp>
      <p:sp>
        <p:nvSpPr>
          <p:cNvPr id="27" name="Rectangle 26">
            <a:extLst>
              <a:ext uri="{FF2B5EF4-FFF2-40B4-BE49-F238E27FC236}">
                <a16:creationId xmlns:a16="http://schemas.microsoft.com/office/drawing/2014/main" id="{5377B366-17E0-0595-20A7-973BC7827E9A}"/>
              </a:ext>
            </a:extLst>
          </p:cNvPr>
          <p:cNvSpPr/>
          <p:nvPr/>
        </p:nvSpPr>
        <p:spPr>
          <a:xfrm>
            <a:off x="291431" y="5097859"/>
            <a:ext cx="7940308" cy="1333599"/>
          </a:xfrm>
          <a:prstGeom prst="rect">
            <a:avLst/>
          </a:prstGeom>
          <a:noFill/>
        </p:spPr>
        <p:txBody>
          <a:bodyPr wrap="square" lIns="91440" tIns="45720" rIns="91440" bIns="45720" anchor="t">
            <a:spAutoFit/>
          </a:bodyPr>
          <a:lstStyle/>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Unit testing per component,</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Integration to the thread group,</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First Integration testing,</a:t>
            </a:r>
          </a:p>
          <a:p>
            <a:pPr marL="457200" indent="-457200">
              <a:buFont typeface="+mj-lt"/>
              <a:buAutoNum type="arabicPeriod"/>
            </a:pPr>
            <a:r>
              <a:rPr lang="en-GB" sz="2000">
                <a:ln w="0"/>
                <a:solidFill>
                  <a:schemeClr val="bg1"/>
                </a:solidFill>
                <a:effectLst>
                  <a:outerShdw blurRad="38100" dist="19050" dir="2700000" algn="tl" rotWithShape="0">
                    <a:prstClr val="black">
                      <a:alpha val="40000"/>
                    </a:prstClr>
                  </a:outerShdw>
                </a:effectLst>
                <a:latin typeface="Bahnschrift SemiBold"/>
                <a:cs typeface="Calibri"/>
              </a:rPr>
              <a:t>Integration of the thread and second integration testing.</a:t>
            </a:r>
          </a:p>
        </p:txBody>
      </p:sp>
      <p:sp>
        <p:nvSpPr>
          <p:cNvPr id="28" name="Rectangle 27">
            <a:extLst>
              <a:ext uri="{FF2B5EF4-FFF2-40B4-BE49-F238E27FC236}">
                <a16:creationId xmlns:a16="http://schemas.microsoft.com/office/drawing/2014/main" id="{C6EF453C-2207-9467-F1BA-42D134442AB4}"/>
              </a:ext>
            </a:extLst>
          </p:cNvPr>
          <p:cNvSpPr/>
          <p:nvPr/>
        </p:nvSpPr>
        <p:spPr>
          <a:xfrm>
            <a:off x="7302386" y="4641103"/>
            <a:ext cx="4312119" cy="523220"/>
          </a:xfrm>
          <a:prstGeom prst="rect">
            <a:avLst/>
          </a:prstGeom>
          <a:noFill/>
        </p:spPr>
        <p:txBody>
          <a:bodyPr wrap="square" lIns="91440" tIns="45720" rIns="91440" bIns="45720" anchor="t">
            <a:spAutoFit/>
          </a:bodyPr>
          <a:lstStyle/>
          <a:p>
            <a:r>
              <a:rPr lang="en-US" sz="2800">
                <a:ln w="0"/>
                <a:solidFill>
                  <a:schemeClr val="bg1"/>
                </a:solidFill>
                <a:effectLst>
                  <a:outerShdw blurRad="38100" dist="19050" dir="2700000" algn="tl" rotWithShape="0">
                    <a:prstClr val="black">
                      <a:alpha val="40000"/>
                    </a:prstClr>
                  </a:outerShdw>
                </a:effectLst>
                <a:latin typeface="Bahnschrift SemiBold"/>
                <a:ea typeface="Calibri" panose="020F0502020204030204"/>
                <a:cs typeface="Calibri" panose="020F0502020204030204"/>
              </a:rPr>
              <a:t>Multiple Testing Styles: </a:t>
            </a:r>
            <a:endParaRPr lang="en-US" sz="2800">
              <a:solidFill>
                <a:schemeClr val="bg1"/>
              </a:solidFill>
              <a:ea typeface="Calibri" panose="020F0502020204030204"/>
              <a:cs typeface="Calibri" panose="020F0502020204030204"/>
            </a:endParaRPr>
          </a:p>
        </p:txBody>
      </p:sp>
      <p:sp>
        <p:nvSpPr>
          <p:cNvPr id="29" name="Rectangle 28">
            <a:extLst>
              <a:ext uri="{FF2B5EF4-FFF2-40B4-BE49-F238E27FC236}">
                <a16:creationId xmlns:a16="http://schemas.microsoft.com/office/drawing/2014/main" id="{468F0868-7083-D90D-31BB-F9C850411A7C}"/>
              </a:ext>
            </a:extLst>
          </p:cNvPr>
          <p:cNvSpPr/>
          <p:nvPr/>
        </p:nvSpPr>
        <p:spPr>
          <a:xfrm>
            <a:off x="7302385" y="5164323"/>
            <a:ext cx="4598184" cy="1323439"/>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Functional Testing,</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Performance Testing,</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Usability Testing,</a:t>
            </a:r>
          </a:p>
          <a:p>
            <a:pPr marL="342900" indent="-342900">
              <a:buFont typeface="Arial" panose="020B0604020202020204" pitchFamily="34" charset="0"/>
              <a:buChar char="•"/>
            </a:pPr>
            <a:r>
              <a:rPr lang="en-GB" sz="2000" dirty="0">
                <a:ln w="0"/>
                <a:solidFill>
                  <a:schemeClr val="bg1"/>
                </a:solidFill>
                <a:effectLst>
                  <a:outerShdw blurRad="38100" dist="19050" dir="2700000" algn="tl" rotWithShape="0">
                    <a:prstClr val="black">
                      <a:alpha val="40000"/>
                    </a:prstClr>
                  </a:outerShdw>
                </a:effectLst>
                <a:latin typeface="Bahnschrift SemiBold"/>
                <a:cs typeface="Calibri"/>
              </a:rPr>
              <a:t>Load and Stress Testing...</a:t>
            </a:r>
          </a:p>
        </p:txBody>
      </p:sp>
    </p:spTree>
    <p:extLst>
      <p:ext uri="{BB962C8B-B14F-4D97-AF65-F5344CB8AC3E}">
        <p14:creationId xmlns:p14="http://schemas.microsoft.com/office/powerpoint/2010/main" val="304677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A845B9-1E54-0C39-97F1-F2ADE3379BB7}"/>
              </a:ext>
            </a:extLst>
          </p:cNvPr>
          <p:cNvSpPr/>
          <p:nvPr/>
        </p:nvSpPr>
        <p:spPr>
          <a:xfrm>
            <a:off x="0" y="0"/>
            <a:ext cx="12192000" cy="6858000"/>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0251DE61-E7FE-3F54-7185-419223E5D752}"/>
              </a:ext>
            </a:extLst>
          </p:cNvPr>
          <p:cNvSpPr/>
          <p:nvPr/>
        </p:nvSpPr>
        <p:spPr>
          <a:xfrm>
            <a:off x="3215264" y="2709372"/>
            <a:ext cx="5761514" cy="1446550"/>
          </a:xfrm>
          <a:prstGeom prst="rect">
            <a:avLst/>
          </a:prstGeom>
          <a:noFill/>
        </p:spPr>
        <p:txBody>
          <a:bodyPr wrap="none" lIns="91440" tIns="45720" rIns="91440" bIns="45720" anchor="t">
            <a:spAutoFit/>
          </a:bodyPr>
          <a:lstStyle/>
          <a:p>
            <a:pPr algn="ctr"/>
            <a:r>
              <a:rPr lang="fr-FR" sz="8800">
                <a:ln w="0"/>
                <a:solidFill>
                  <a:schemeClr val="bg1"/>
                </a:solidFill>
                <a:effectLst>
                  <a:outerShdw blurRad="38100" dist="19050" dir="2700000" algn="tl" rotWithShape="0">
                    <a:schemeClr val="dk1">
                      <a:alpha val="40000"/>
                    </a:schemeClr>
                  </a:outerShdw>
                </a:effectLst>
                <a:latin typeface="Bahnschrift SemiBold"/>
              </a:rPr>
              <a:t>Conclusion</a:t>
            </a:r>
          </a:p>
        </p:txBody>
      </p:sp>
    </p:spTree>
    <p:extLst>
      <p:ext uri="{BB962C8B-B14F-4D97-AF65-F5344CB8AC3E}">
        <p14:creationId xmlns:p14="http://schemas.microsoft.com/office/powerpoint/2010/main" val="2825433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ACC07D25-F610-0485-9BE5-5CEEC8A8F2F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C28C98D-F563-870C-939D-4E3DA819977B}"/>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BF3D84F7-2177-760C-4A9B-93E523695D5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F75C0C4E-27A2-6B39-68F5-34F5217BC512}"/>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56ADF65E-97C3-D7B4-5D38-5CA81B496139}"/>
              </a:ext>
            </a:extLst>
          </p:cNvPr>
          <p:cNvSpPr/>
          <p:nvPr/>
        </p:nvSpPr>
        <p:spPr>
          <a:xfrm>
            <a:off x="4295688" y="344550"/>
            <a:ext cx="3600666" cy="923330"/>
          </a:xfrm>
          <a:prstGeom prst="rect">
            <a:avLst/>
          </a:prstGeom>
          <a:noFill/>
        </p:spPr>
        <p:txBody>
          <a:bodyPr wrap="none" lIns="91440" tIns="45720" rIns="91440" bIns="45720">
            <a:spAutoFit/>
          </a:bodyPr>
          <a:lstStyle/>
          <a:p>
            <a:pPr algn="ctr"/>
            <a:r>
              <a:rPr lang="fr-FR" sz="54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Conclusion</a:t>
            </a:r>
          </a:p>
        </p:txBody>
      </p:sp>
      <p:sp>
        <p:nvSpPr>
          <p:cNvPr id="3" name="ZoneTexte 2">
            <a:extLst>
              <a:ext uri="{FF2B5EF4-FFF2-40B4-BE49-F238E27FC236}">
                <a16:creationId xmlns:a16="http://schemas.microsoft.com/office/drawing/2014/main" id="{44D6AA99-EF26-D963-685B-A129E1D5CCB5}"/>
              </a:ext>
            </a:extLst>
          </p:cNvPr>
          <p:cNvSpPr txBox="1"/>
          <p:nvPr/>
        </p:nvSpPr>
        <p:spPr>
          <a:xfrm>
            <a:off x="634212" y="1372954"/>
            <a:ext cx="10810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fr-FR" sz="2600" err="1">
                <a:solidFill>
                  <a:schemeClr val="bg1"/>
                </a:solidFill>
                <a:latin typeface="Bahnschrift SemiBold"/>
                <a:cs typeface="Calibri"/>
              </a:rPr>
              <a:t>What</a:t>
            </a:r>
            <a:r>
              <a:rPr lang="fr-FR" sz="2600">
                <a:solidFill>
                  <a:schemeClr val="bg1"/>
                </a:solidFill>
                <a:latin typeface="Bahnschrift SemiBold"/>
                <a:cs typeface="Calibri"/>
              </a:rPr>
              <a:t> </a:t>
            </a:r>
            <a:r>
              <a:rPr lang="fr-FR" sz="2600" err="1">
                <a:solidFill>
                  <a:schemeClr val="bg1"/>
                </a:solidFill>
                <a:latin typeface="Bahnschrift SemiBold"/>
                <a:cs typeface="Calibri"/>
              </a:rPr>
              <a:t>problems</a:t>
            </a:r>
            <a:r>
              <a:rPr lang="fr-FR" sz="2600">
                <a:solidFill>
                  <a:schemeClr val="bg1"/>
                </a:solidFill>
                <a:latin typeface="Bahnschrift SemiBold"/>
                <a:cs typeface="Calibri"/>
              </a:rPr>
              <a:t> </a:t>
            </a:r>
            <a:r>
              <a:rPr lang="fr-FR" sz="2600" err="1">
                <a:solidFill>
                  <a:schemeClr val="bg1"/>
                </a:solidFill>
                <a:latin typeface="Bahnschrift SemiBold"/>
                <a:cs typeface="Calibri"/>
              </a:rPr>
              <a:t>did</a:t>
            </a:r>
            <a:r>
              <a:rPr lang="fr-FR" sz="2600">
                <a:solidFill>
                  <a:schemeClr val="bg1"/>
                </a:solidFill>
                <a:latin typeface="Bahnschrift SemiBold"/>
                <a:cs typeface="Calibri"/>
              </a:rPr>
              <a:t> </a:t>
            </a:r>
            <a:r>
              <a:rPr lang="fr-FR" sz="2600" err="1">
                <a:solidFill>
                  <a:schemeClr val="bg1"/>
                </a:solidFill>
                <a:latin typeface="Bahnschrift SemiBold"/>
                <a:cs typeface="Calibri"/>
              </a:rPr>
              <a:t>we</a:t>
            </a:r>
            <a:r>
              <a:rPr lang="fr-FR" sz="2600">
                <a:solidFill>
                  <a:schemeClr val="bg1"/>
                </a:solidFill>
                <a:latin typeface="Bahnschrift SemiBold"/>
                <a:cs typeface="Calibri"/>
              </a:rPr>
              <a:t> face?</a:t>
            </a:r>
          </a:p>
          <a:p>
            <a:pPr marL="914400" lvl="1" indent="-457200" algn="just">
              <a:buFont typeface="Courier New" panose="02070309020205020404" pitchFamily="49" charset="0"/>
              <a:buChar char="o"/>
            </a:pPr>
            <a:r>
              <a:rPr lang="fr-FR" sz="2600">
                <a:solidFill>
                  <a:schemeClr val="bg1"/>
                </a:solidFill>
                <a:latin typeface="Bahnschrift SemiBold"/>
                <a:cs typeface="Calibri"/>
              </a:rPr>
              <a:t>Time issues </a:t>
            </a:r>
            <a:r>
              <a:rPr lang="fr-FR" sz="2600" err="1">
                <a:solidFill>
                  <a:schemeClr val="bg1"/>
                </a:solidFill>
                <a:latin typeface="Bahnschrift SemiBold"/>
                <a:cs typeface="Calibri"/>
              </a:rPr>
              <a:t>since</a:t>
            </a:r>
            <a:r>
              <a:rPr lang="fr-FR" sz="2600">
                <a:solidFill>
                  <a:schemeClr val="bg1"/>
                </a:solidFill>
                <a:latin typeface="Bahnschrift SemiBold"/>
                <a:cs typeface="Calibri"/>
              </a:rPr>
              <a:t> </a:t>
            </a:r>
            <a:r>
              <a:rPr lang="fr-FR" sz="2600" err="1">
                <a:solidFill>
                  <a:schemeClr val="bg1"/>
                </a:solidFill>
                <a:latin typeface="Bahnschrift SemiBold"/>
                <a:cs typeface="Calibri"/>
              </a:rPr>
              <a:t>we</a:t>
            </a:r>
            <a:r>
              <a:rPr lang="fr-FR" sz="2600">
                <a:solidFill>
                  <a:schemeClr val="bg1"/>
                </a:solidFill>
                <a:latin typeface="Bahnschrift SemiBold"/>
                <a:cs typeface="Calibri"/>
              </a:rPr>
              <a:t> all </a:t>
            </a:r>
            <a:r>
              <a:rPr lang="fr-FR" sz="2600" err="1">
                <a:solidFill>
                  <a:schemeClr val="bg1"/>
                </a:solidFill>
                <a:latin typeface="Bahnschrift SemiBold"/>
                <a:cs typeface="Calibri"/>
              </a:rPr>
              <a:t>had</a:t>
            </a:r>
            <a:r>
              <a:rPr lang="fr-FR" sz="2600">
                <a:solidFill>
                  <a:schemeClr val="bg1"/>
                </a:solidFill>
                <a:latin typeface="Bahnschrift SemiBold"/>
                <a:cs typeface="Calibri"/>
              </a:rPr>
              <a:t> </a:t>
            </a:r>
            <a:r>
              <a:rPr lang="fr-FR" sz="2600" err="1">
                <a:solidFill>
                  <a:schemeClr val="bg1"/>
                </a:solidFill>
                <a:latin typeface="Bahnschrift SemiBold"/>
                <a:cs typeface="Calibri"/>
              </a:rPr>
              <a:t>different</a:t>
            </a:r>
            <a:r>
              <a:rPr lang="fr-FR" sz="2600">
                <a:solidFill>
                  <a:schemeClr val="bg1"/>
                </a:solidFill>
                <a:latin typeface="Bahnschrift SemiBold"/>
                <a:cs typeface="Calibri"/>
              </a:rPr>
              <a:t> </a:t>
            </a:r>
            <a:r>
              <a:rPr lang="fr-FR" sz="2600" err="1">
                <a:solidFill>
                  <a:schemeClr val="bg1"/>
                </a:solidFill>
                <a:latin typeface="Bahnschrift SemiBold"/>
                <a:cs typeface="Calibri"/>
              </a:rPr>
              <a:t>schedules</a:t>
            </a:r>
            <a:r>
              <a:rPr lang="fr-FR" sz="2600">
                <a:solidFill>
                  <a:schemeClr val="bg1"/>
                </a:solidFill>
                <a:latin typeface="Bahnschrift SemiBold"/>
                <a:cs typeface="Calibri"/>
              </a:rPr>
              <a:t>.</a:t>
            </a:r>
          </a:p>
          <a:p>
            <a:pPr marL="914400" lvl="1" indent="-457200" algn="just">
              <a:buFont typeface="Courier New" panose="02070309020205020404" pitchFamily="49" charset="0"/>
              <a:buChar char="o"/>
            </a:pPr>
            <a:r>
              <a:rPr lang="fr-FR" sz="2600">
                <a:solidFill>
                  <a:schemeClr val="bg1"/>
                </a:solidFill>
                <a:latin typeface="Bahnschrift SemiBold"/>
                <a:cs typeface="Calibri"/>
              </a:rPr>
              <a:t>Learning the technologies for building the </a:t>
            </a:r>
            <a:r>
              <a:rPr lang="fr-FR" sz="2600" err="1">
                <a:solidFill>
                  <a:schemeClr val="bg1"/>
                </a:solidFill>
                <a:latin typeface="Bahnschrift SemiBold"/>
                <a:cs typeface="Calibri"/>
              </a:rPr>
              <a:t>project</a:t>
            </a:r>
            <a:r>
              <a:rPr lang="fr-FR" sz="2600">
                <a:solidFill>
                  <a:schemeClr val="bg1"/>
                </a:solidFill>
                <a:latin typeface="Bahnschrift SemiBold"/>
                <a:cs typeface="Calibri"/>
              </a:rPr>
              <a:t>.</a:t>
            </a:r>
          </a:p>
          <a:p>
            <a:pPr marL="285750" indent="-285750" algn="just">
              <a:buFont typeface="Arial"/>
              <a:buChar char="•"/>
            </a:pPr>
            <a:r>
              <a:rPr lang="fr-FR" sz="2600" err="1">
                <a:solidFill>
                  <a:schemeClr val="bg1"/>
                </a:solidFill>
                <a:latin typeface="Bahnschrift SemiBold"/>
                <a:cs typeface="Calibri"/>
              </a:rPr>
              <a:t>What</a:t>
            </a:r>
            <a:r>
              <a:rPr lang="fr-FR" sz="2600">
                <a:solidFill>
                  <a:schemeClr val="bg1"/>
                </a:solidFill>
                <a:latin typeface="Bahnschrift SemiBold"/>
                <a:cs typeface="Calibri"/>
              </a:rPr>
              <a:t> </a:t>
            </a:r>
            <a:r>
              <a:rPr lang="fr-FR" sz="2600" err="1">
                <a:solidFill>
                  <a:schemeClr val="bg1"/>
                </a:solidFill>
                <a:latin typeface="Bahnschrift SemiBold"/>
                <a:cs typeface="Calibri"/>
              </a:rPr>
              <a:t>could</a:t>
            </a:r>
            <a:r>
              <a:rPr lang="fr-FR" sz="2600">
                <a:solidFill>
                  <a:schemeClr val="bg1"/>
                </a:solidFill>
                <a:latin typeface="Bahnschrift SemiBold"/>
                <a:cs typeface="Calibri"/>
              </a:rPr>
              <a:t> </a:t>
            </a:r>
            <a:r>
              <a:rPr lang="fr-FR" sz="2600" err="1">
                <a:solidFill>
                  <a:schemeClr val="bg1"/>
                </a:solidFill>
                <a:latin typeface="Bahnschrift SemiBold"/>
                <a:cs typeface="Calibri"/>
              </a:rPr>
              <a:t>be</a:t>
            </a:r>
            <a:r>
              <a:rPr lang="fr-FR" sz="2600">
                <a:solidFill>
                  <a:schemeClr val="bg1"/>
                </a:solidFill>
                <a:latin typeface="Bahnschrift SemiBold"/>
                <a:cs typeface="Calibri"/>
              </a:rPr>
              <a:t> </a:t>
            </a:r>
            <a:r>
              <a:rPr lang="fr-FR" sz="2600" err="1">
                <a:solidFill>
                  <a:schemeClr val="bg1"/>
                </a:solidFill>
                <a:latin typeface="Bahnschrift SemiBold"/>
                <a:cs typeface="Calibri"/>
              </a:rPr>
              <a:t>improved</a:t>
            </a:r>
            <a:r>
              <a:rPr lang="fr-FR" sz="2600">
                <a:solidFill>
                  <a:schemeClr val="bg1"/>
                </a:solidFill>
                <a:latin typeface="Bahnschrift SemiBold"/>
                <a:cs typeface="Calibri"/>
              </a:rPr>
              <a:t>?</a:t>
            </a:r>
            <a:endParaRPr lang="fr-FR">
              <a:solidFill>
                <a:schemeClr val="bg1"/>
              </a:solidFill>
            </a:endParaRPr>
          </a:p>
          <a:p>
            <a:pPr marL="742950" lvl="1" indent="-285750" algn="just">
              <a:buFont typeface="Courier New"/>
              <a:buChar char="o"/>
            </a:pPr>
            <a:r>
              <a:rPr lang="fr-FR" sz="2600">
                <a:solidFill>
                  <a:schemeClr val="bg1"/>
                </a:solidFill>
                <a:latin typeface="Bahnschrift SemiBold"/>
                <a:cs typeface="Calibri"/>
              </a:rPr>
              <a:t>Scope of the </a:t>
            </a:r>
            <a:r>
              <a:rPr lang="fr-FR" sz="2600" err="1">
                <a:solidFill>
                  <a:schemeClr val="bg1"/>
                </a:solidFill>
                <a:latin typeface="Bahnschrift SemiBold"/>
                <a:cs typeface="Calibri"/>
              </a:rPr>
              <a:t>project</a:t>
            </a:r>
            <a:r>
              <a:rPr lang="fr-FR" sz="2600">
                <a:solidFill>
                  <a:schemeClr val="bg1"/>
                </a:solidFill>
                <a:latin typeface="Bahnschrift SemiBold"/>
                <a:cs typeface="Calibri"/>
              </a:rPr>
              <a:t>, </a:t>
            </a:r>
            <a:r>
              <a:rPr lang="fr-FR" sz="2600" err="1">
                <a:solidFill>
                  <a:schemeClr val="bg1"/>
                </a:solidFill>
                <a:latin typeface="Bahnschrift SemiBold"/>
                <a:cs typeface="Calibri"/>
              </a:rPr>
              <a:t>adding</a:t>
            </a:r>
            <a:r>
              <a:rPr lang="fr-FR" sz="2600">
                <a:solidFill>
                  <a:schemeClr val="bg1"/>
                </a:solidFill>
                <a:latin typeface="Bahnschrift SemiBold"/>
                <a:cs typeface="Calibri"/>
              </a:rPr>
              <a:t> more </a:t>
            </a:r>
            <a:r>
              <a:rPr lang="fr-FR" sz="2600" err="1">
                <a:solidFill>
                  <a:schemeClr val="bg1"/>
                </a:solidFill>
                <a:latin typeface="Bahnschrift SemiBold"/>
                <a:cs typeface="Calibri"/>
              </a:rPr>
              <a:t>functionalities</a:t>
            </a:r>
            <a:r>
              <a:rPr lang="fr-FR" sz="2600">
                <a:solidFill>
                  <a:schemeClr val="bg1"/>
                </a:solidFill>
                <a:latin typeface="Bahnschrift SemiBold"/>
                <a:cs typeface="Calibri"/>
              </a:rPr>
              <a:t> for multiple platforms.</a:t>
            </a:r>
          </a:p>
          <a:p>
            <a:pPr marL="742950" lvl="1" indent="-285750" algn="just">
              <a:buFont typeface="Courier New"/>
              <a:buChar char="o"/>
            </a:pPr>
            <a:r>
              <a:rPr lang="fr-FR" sz="2600">
                <a:solidFill>
                  <a:schemeClr val="bg1"/>
                </a:solidFill>
                <a:latin typeface="Bahnschrift SemiBold"/>
                <a:cs typeface="Calibri"/>
              </a:rPr>
              <a:t>Anti-</a:t>
            </a:r>
            <a:r>
              <a:rPr lang="fr-FR" sz="2600" err="1">
                <a:solidFill>
                  <a:schemeClr val="bg1"/>
                </a:solidFill>
                <a:latin typeface="Bahnschrift SemiBold"/>
                <a:cs typeface="Calibri"/>
              </a:rPr>
              <a:t>cheat</a:t>
            </a:r>
            <a:r>
              <a:rPr lang="fr-FR" sz="2600">
                <a:solidFill>
                  <a:schemeClr val="bg1"/>
                </a:solidFill>
                <a:latin typeface="Bahnschrift SemiBold"/>
                <a:cs typeface="Calibri"/>
              </a:rPr>
              <a:t> </a:t>
            </a:r>
            <a:r>
              <a:rPr lang="fr-FR" sz="2600" err="1">
                <a:solidFill>
                  <a:schemeClr val="bg1"/>
                </a:solidFill>
                <a:latin typeface="Bahnschrift SemiBold"/>
                <a:cs typeface="Calibri"/>
              </a:rPr>
              <a:t>detection</a:t>
            </a:r>
            <a:r>
              <a:rPr lang="fr-FR" sz="2600">
                <a:solidFill>
                  <a:schemeClr val="bg1"/>
                </a:solidFill>
                <a:latin typeface="Bahnschrift SemiBold"/>
                <a:cs typeface="Calibri"/>
              </a:rPr>
              <a:t> system for </a:t>
            </a:r>
            <a:r>
              <a:rPr lang="fr-FR" sz="2600" err="1">
                <a:solidFill>
                  <a:schemeClr val="bg1"/>
                </a:solidFill>
                <a:latin typeface="Bahnschrift SemiBold"/>
                <a:cs typeface="Calibri"/>
              </a:rPr>
              <a:t>exercises</a:t>
            </a:r>
            <a:r>
              <a:rPr lang="fr-FR" sz="2600">
                <a:solidFill>
                  <a:schemeClr val="bg1"/>
                </a:solidFill>
                <a:latin typeface="Bahnschrift SemiBold"/>
                <a:cs typeface="Calibri"/>
              </a:rPr>
              <a:t> and </a:t>
            </a:r>
            <a:r>
              <a:rPr lang="fr-FR" sz="2600" err="1">
                <a:solidFill>
                  <a:schemeClr val="bg1"/>
                </a:solidFill>
                <a:latin typeface="Bahnschrift SemiBold"/>
                <a:cs typeface="Calibri"/>
              </a:rPr>
              <a:t>competitions</a:t>
            </a:r>
            <a:r>
              <a:rPr lang="fr-FR" sz="2600">
                <a:solidFill>
                  <a:schemeClr val="bg1"/>
                </a:solidFill>
                <a:latin typeface="Bahnschrift SemiBold"/>
                <a:cs typeface="Calibri"/>
              </a:rPr>
              <a:t>.</a:t>
            </a:r>
          </a:p>
          <a:p>
            <a:pPr marL="742950" lvl="1" indent="-285750" algn="just">
              <a:buFont typeface="Courier New"/>
              <a:buChar char="o"/>
            </a:pPr>
            <a:r>
              <a:rPr lang="fr-FR" sz="2600" err="1">
                <a:solidFill>
                  <a:schemeClr val="bg1"/>
                </a:solidFill>
                <a:latin typeface="Bahnschrift SemiBold"/>
                <a:cs typeface="Calibri"/>
              </a:rPr>
              <a:t>Enlarge</a:t>
            </a:r>
            <a:r>
              <a:rPr lang="fr-FR" sz="2600">
                <a:solidFill>
                  <a:schemeClr val="bg1"/>
                </a:solidFill>
                <a:latin typeface="Bahnschrift SemiBold"/>
                <a:cs typeface="Calibri"/>
              </a:rPr>
              <a:t> the user scope to </a:t>
            </a:r>
            <a:r>
              <a:rPr lang="fr-FR" sz="2600" err="1">
                <a:solidFill>
                  <a:schemeClr val="bg1"/>
                </a:solidFill>
                <a:latin typeface="Bahnschrift SemiBold"/>
                <a:cs typeface="Calibri"/>
              </a:rPr>
              <a:t>companies</a:t>
            </a:r>
            <a:r>
              <a:rPr lang="fr-FR" sz="2600">
                <a:solidFill>
                  <a:schemeClr val="bg1"/>
                </a:solidFill>
                <a:latin typeface="Bahnschrift SemiBold"/>
                <a:cs typeface="Calibri"/>
              </a:rPr>
              <a:t>.</a:t>
            </a:r>
            <a:endParaRPr lang="fr-FR">
              <a:solidFill>
                <a:schemeClr val="bg1"/>
              </a:solidFill>
            </a:endParaRPr>
          </a:p>
          <a:p>
            <a:pPr marL="285750" indent="-285750" algn="just">
              <a:buFont typeface="Arial"/>
              <a:buChar char="•"/>
            </a:pPr>
            <a:r>
              <a:rPr lang="fr-FR" sz="2600" err="1">
                <a:solidFill>
                  <a:schemeClr val="bg1"/>
                </a:solidFill>
                <a:latin typeface="Bahnschrift SemiBold"/>
                <a:cs typeface="Calibri"/>
              </a:rPr>
              <a:t>What</a:t>
            </a:r>
            <a:r>
              <a:rPr lang="fr-FR" sz="2600">
                <a:solidFill>
                  <a:schemeClr val="bg1"/>
                </a:solidFill>
                <a:latin typeface="Bahnschrift SemiBold"/>
                <a:cs typeface="Calibri"/>
              </a:rPr>
              <a:t> have </a:t>
            </a:r>
            <a:r>
              <a:rPr lang="fr-FR" sz="2600" err="1">
                <a:solidFill>
                  <a:schemeClr val="bg1"/>
                </a:solidFill>
                <a:latin typeface="Bahnschrift SemiBold"/>
                <a:cs typeface="Calibri"/>
              </a:rPr>
              <a:t>we</a:t>
            </a:r>
            <a:r>
              <a:rPr lang="fr-FR" sz="2600">
                <a:solidFill>
                  <a:schemeClr val="bg1"/>
                </a:solidFill>
                <a:latin typeface="Bahnschrift SemiBold"/>
                <a:cs typeface="Calibri"/>
              </a:rPr>
              <a:t> </a:t>
            </a:r>
            <a:r>
              <a:rPr lang="fr-FR" sz="2600" err="1">
                <a:solidFill>
                  <a:schemeClr val="bg1"/>
                </a:solidFill>
                <a:latin typeface="Bahnschrift SemiBold"/>
                <a:cs typeface="Calibri"/>
              </a:rPr>
              <a:t>learned</a:t>
            </a:r>
            <a:r>
              <a:rPr lang="fr-FR" sz="2600">
                <a:solidFill>
                  <a:schemeClr val="bg1"/>
                </a:solidFill>
                <a:latin typeface="Bahnschrift SemiBold"/>
                <a:cs typeface="Calibri"/>
              </a:rPr>
              <a:t>?</a:t>
            </a:r>
            <a:endParaRPr lang="fr-FR">
              <a:solidFill>
                <a:schemeClr val="bg1"/>
              </a:solidFill>
            </a:endParaRPr>
          </a:p>
          <a:p>
            <a:pPr marL="742950" lvl="1" indent="-285750" algn="just">
              <a:buFont typeface="Courier New"/>
              <a:buChar char="o"/>
            </a:pPr>
            <a:r>
              <a:rPr lang="fr-FR" sz="2600">
                <a:solidFill>
                  <a:schemeClr val="bg1"/>
                </a:solidFill>
                <a:latin typeface="Bahnschrift SemiBold"/>
                <a:cs typeface="Calibri"/>
              </a:rPr>
              <a:t>Following a SCRUM process.</a:t>
            </a:r>
          </a:p>
          <a:p>
            <a:pPr marL="742950" lvl="1" indent="-285750" algn="just">
              <a:buFont typeface="Courier New"/>
              <a:buChar char="o"/>
            </a:pPr>
            <a:r>
              <a:rPr lang="fr-FR" sz="2600">
                <a:solidFill>
                  <a:schemeClr val="bg1"/>
                </a:solidFill>
                <a:latin typeface="Bahnschrift SemiBold"/>
                <a:cs typeface="Calibri"/>
              </a:rPr>
              <a:t>Collaborative </a:t>
            </a:r>
            <a:r>
              <a:rPr lang="fr-FR" sz="2600" err="1">
                <a:solidFill>
                  <a:schemeClr val="bg1"/>
                </a:solidFill>
                <a:latin typeface="Bahnschrift SemiBold"/>
                <a:cs typeface="Calibri"/>
              </a:rPr>
              <a:t>learning</a:t>
            </a:r>
            <a:r>
              <a:rPr lang="fr-FR" sz="2600">
                <a:solidFill>
                  <a:schemeClr val="bg1"/>
                </a:solidFill>
                <a:latin typeface="Bahnschrift SemiBold"/>
                <a:cs typeface="Calibri"/>
              </a:rPr>
              <a:t>, </a:t>
            </a:r>
            <a:r>
              <a:rPr lang="fr-FR" sz="2600" err="1">
                <a:solidFill>
                  <a:schemeClr val="bg1"/>
                </a:solidFill>
                <a:latin typeface="Bahnschrift SemiBold"/>
                <a:cs typeface="Calibri"/>
              </a:rPr>
              <a:t>research</a:t>
            </a:r>
            <a:r>
              <a:rPr lang="fr-FR" sz="2600">
                <a:solidFill>
                  <a:schemeClr val="bg1"/>
                </a:solidFill>
                <a:latin typeface="Bahnschrift SemiBold"/>
                <a:cs typeface="Calibri"/>
              </a:rPr>
              <a:t> and </a:t>
            </a:r>
            <a:r>
              <a:rPr lang="fr-FR" sz="2600" err="1">
                <a:solidFill>
                  <a:schemeClr val="bg1"/>
                </a:solidFill>
                <a:latin typeface="Bahnschrift SemiBold"/>
                <a:cs typeface="Calibri"/>
              </a:rPr>
              <a:t>development</a:t>
            </a:r>
            <a:r>
              <a:rPr lang="fr-FR" sz="2600">
                <a:solidFill>
                  <a:schemeClr val="bg1"/>
                </a:solidFill>
                <a:latin typeface="Bahnschrift SemiBold"/>
                <a:cs typeface="Calibri"/>
              </a:rPr>
              <a:t>.</a:t>
            </a:r>
          </a:p>
        </p:txBody>
      </p:sp>
    </p:spTree>
    <p:extLst>
      <p:ext uri="{BB962C8B-B14F-4D97-AF65-F5344CB8AC3E}">
        <p14:creationId xmlns:p14="http://schemas.microsoft.com/office/powerpoint/2010/main" val="277990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E502163E-8217-0506-76AD-8E1A911A9AC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5DB4185-A94A-116B-EB9B-FF2A67BEC9F6}"/>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A62860A8-CAC0-5AD6-E356-92046B58A8AD}"/>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E4566E8-E5C1-68C3-0252-B76CBD1283DE}"/>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C63FF7DB-D24A-08FE-D3E7-481267E39105}"/>
              </a:ext>
            </a:extLst>
          </p:cNvPr>
          <p:cNvSpPr/>
          <p:nvPr/>
        </p:nvSpPr>
        <p:spPr>
          <a:xfrm>
            <a:off x="4062451" y="504324"/>
            <a:ext cx="4067139" cy="923330"/>
          </a:xfrm>
          <a:prstGeom prst="rect">
            <a:avLst/>
          </a:prstGeom>
          <a:noFill/>
        </p:spPr>
        <p:txBody>
          <a:bodyPr wrap="none" lIns="91440" tIns="45720" rIns="91440" bIns="45720" anchor="t">
            <a:spAutoFit/>
          </a:bodyPr>
          <a:lstStyle/>
          <a:p>
            <a:pPr algn="ctr"/>
            <a:r>
              <a:rPr lang="fr-FR" sz="5400">
                <a:ln w="0"/>
                <a:solidFill>
                  <a:schemeClr val="bg1"/>
                </a:solidFill>
                <a:effectLst>
                  <a:outerShdw blurRad="38100" dist="19050" dir="2700000" algn="tl" rotWithShape="0">
                    <a:prstClr val="black">
                      <a:alpha val="40000"/>
                    </a:prstClr>
                  </a:outerShdw>
                </a:effectLst>
                <a:latin typeface="Bahnschrift SemiBold"/>
              </a:rPr>
              <a:t>Bibliography</a:t>
            </a:r>
            <a:endParaRPr lang="fr-FR" sz="5400">
              <a:ln w="0"/>
              <a:solidFill>
                <a:schemeClr val="bg1"/>
              </a:solidFill>
              <a:effectLst>
                <a:outerShdw blurRad="38100" dist="19050" dir="2700000" algn="tl" rotWithShape="0">
                  <a:prstClr val="black">
                    <a:alpha val="40000"/>
                  </a:prstClr>
                </a:outerShdw>
              </a:effectLst>
              <a:latin typeface="Bahnschrift SemiBold" panose="020B0502040204020203" pitchFamily="34" charset="0"/>
            </a:endParaRPr>
          </a:p>
        </p:txBody>
      </p:sp>
      <p:sp>
        <p:nvSpPr>
          <p:cNvPr id="3" name="ZoneTexte 2">
            <a:extLst>
              <a:ext uri="{FF2B5EF4-FFF2-40B4-BE49-F238E27FC236}">
                <a16:creationId xmlns:a16="http://schemas.microsoft.com/office/drawing/2014/main" id="{BD9F72E8-0D7C-D05C-CC22-87DC75C97754}"/>
              </a:ext>
            </a:extLst>
          </p:cNvPr>
          <p:cNvSpPr txBox="1"/>
          <p:nvPr/>
        </p:nvSpPr>
        <p:spPr>
          <a:xfrm>
            <a:off x="635000" y="1552841"/>
            <a:ext cx="10769600"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gn="just">
              <a:buAutoNum type="arabicPeriod"/>
            </a:pPr>
            <a:r>
              <a:rPr lang="fr-FR" sz="2100" err="1">
                <a:solidFill>
                  <a:schemeClr val="bg1"/>
                </a:solidFill>
                <a:latin typeface="Bahnschrift SemiBold"/>
                <a:cs typeface="Calibri" panose="020F0502020204030204"/>
              </a:rPr>
              <a:t>Alloy</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tools</a:t>
            </a:r>
            <a:r>
              <a:rPr lang="fr-FR" sz="2100">
                <a:solidFill>
                  <a:schemeClr val="bg1"/>
                </a:solidFill>
                <a:latin typeface="Bahnschrift SemiBold"/>
                <a:cs typeface="Calibri" panose="020F0502020204030204"/>
              </a:rPr>
              <a:t>. </a:t>
            </a:r>
            <a:r>
              <a:rPr lang="fr-FR" sz="2100">
                <a:solidFill>
                  <a:schemeClr val="bg1"/>
                </a:solidFill>
                <a:latin typeface="Bahnschrift SemiBold"/>
                <a:cs typeface="Calibri" panose="020F0502020204030204"/>
                <a:hlinkClick r:id="rId6">
                  <a:extLst>
                    <a:ext uri="{A12FA001-AC4F-418D-AE19-62706E023703}">
                      <ahyp:hlinkClr xmlns:ahyp="http://schemas.microsoft.com/office/drawing/2018/hyperlinkcolor" val="tx"/>
                    </a:ext>
                  </a:extLst>
                </a:hlinkClick>
              </a:rPr>
              <a:t>https://alloytools.org/download.html</a:t>
            </a:r>
            <a:endParaRPr lang="fr-FR" sz="2100">
              <a:solidFill>
                <a:schemeClr val="bg1"/>
              </a:solidFill>
              <a:latin typeface="Bahnschrift SemiBold"/>
              <a:cs typeface="Calibri" panose="020F0502020204030204"/>
            </a:endParaRPr>
          </a:p>
          <a:p>
            <a:pPr marL="514350" indent="-514350" algn="just">
              <a:buAutoNum type="arabicPeriod"/>
            </a:pPr>
            <a:r>
              <a:rPr lang="fr-FR" sz="2100" err="1">
                <a:solidFill>
                  <a:schemeClr val="bg1"/>
                </a:solidFill>
                <a:latin typeface="Bahnschrift SemiBold"/>
                <a:cs typeface="Calibri" panose="020F0502020204030204"/>
              </a:rPr>
              <a:t>Codekata</a:t>
            </a:r>
            <a:r>
              <a:rPr lang="fr-FR" sz="2100">
                <a:solidFill>
                  <a:schemeClr val="bg1"/>
                </a:solidFill>
                <a:latin typeface="Bahnschrift SemiBold"/>
                <a:cs typeface="Calibri" panose="020F0502020204030204"/>
              </a:rPr>
              <a:t> main page. </a:t>
            </a:r>
            <a:r>
              <a:rPr lang="fr-FR" sz="2100">
                <a:solidFill>
                  <a:schemeClr val="bg1"/>
                </a:solidFill>
                <a:latin typeface="Bahnschrift SemiBold"/>
                <a:cs typeface="Calibri" panose="020F0502020204030204"/>
                <a:hlinkClick r:id="rId7">
                  <a:extLst>
                    <a:ext uri="{A12FA001-AC4F-418D-AE19-62706E023703}">
                      <ahyp:hlinkClr xmlns:ahyp="http://schemas.microsoft.com/office/drawing/2018/hyperlinkcolor" val="tx"/>
                    </a:ext>
                  </a:extLst>
                </a:hlinkClick>
              </a:rPr>
              <a:t>http://codekata.com/</a:t>
            </a:r>
            <a:endParaRPr lang="fr-FR" sz="2100">
              <a:solidFill>
                <a:schemeClr val="bg1"/>
              </a:solidFill>
              <a:latin typeface="Bahnschrift SemiBold"/>
              <a:cs typeface="Calibri" panose="020F0502020204030204"/>
            </a:endParaRPr>
          </a:p>
          <a:p>
            <a:pPr marL="514350" indent="-514350" algn="just">
              <a:buAutoNum type="arabicPeriod"/>
            </a:pPr>
            <a:r>
              <a:rPr lang="fr-FR" sz="2100">
                <a:solidFill>
                  <a:schemeClr val="bg1"/>
                </a:solidFill>
                <a:latin typeface="Bahnschrift SemiBold"/>
                <a:cs typeface="Calibri" panose="020F0502020204030204"/>
              </a:rPr>
              <a:t>Example of a </a:t>
            </a:r>
            <a:r>
              <a:rPr lang="fr-FR" sz="2100" err="1">
                <a:solidFill>
                  <a:schemeClr val="bg1"/>
                </a:solidFill>
                <a:latin typeface="Bahnschrift SemiBold"/>
                <a:cs typeface="Calibri" panose="020F0502020204030204"/>
              </a:rPr>
              <a:t>similar</a:t>
            </a:r>
            <a:r>
              <a:rPr lang="fr-FR" sz="2100">
                <a:solidFill>
                  <a:schemeClr val="bg1"/>
                </a:solidFill>
                <a:latin typeface="Bahnschrift SemiBold"/>
                <a:cs typeface="Calibri" panose="020F0502020204030204"/>
              </a:rPr>
              <a:t> site (</a:t>
            </a:r>
            <a:r>
              <a:rPr lang="fr-FR" sz="2100" err="1">
                <a:solidFill>
                  <a:schemeClr val="bg1"/>
                </a:solidFill>
                <a:latin typeface="Bahnschrift SemiBold"/>
                <a:cs typeface="Calibri" panose="020F0502020204030204"/>
              </a:rPr>
              <a:t>codewars</a:t>
            </a:r>
            <a:r>
              <a:rPr lang="fr-FR" sz="2100">
                <a:solidFill>
                  <a:schemeClr val="bg1"/>
                </a:solidFill>
                <a:latin typeface="Bahnschrift SemiBold"/>
                <a:cs typeface="Calibri" panose="020F0502020204030204"/>
              </a:rPr>
              <a:t>). </a:t>
            </a:r>
            <a:r>
              <a:rPr lang="fr-FR" sz="2100">
                <a:solidFill>
                  <a:schemeClr val="bg1"/>
                </a:solidFill>
                <a:latin typeface="Bahnschrift SemiBold"/>
                <a:cs typeface="Calibri" panose="020F0502020204030204"/>
                <a:hlinkClick r:id="rId8">
                  <a:extLst>
                    <a:ext uri="{A12FA001-AC4F-418D-AE19-62706E023703}">
                      <ahyp:hlinkClr xmlns:ahyp="http://schemas.microsoft.com/office/drawing/2018/hyperlinkcolor" val="tx"/>
                    </a:ext>
                  </a:extLst>
                </a:hlinkClick>
              </a:rPr>
              <a:t>https://www.codewars.com/</a:t>
            </a:r>
            <a:r>
              <a:rPr lang="fr-FR" sz="2100">
                <a:solidFill>
                  <a:schemeClr val="bg1"/>
                </a:solidFill>
                <a:latin typeface="Bahnschrift SemiBold"/>
                <a:cs typeface="Calibri" panose="020F0502020204030204"/>
              </a:rPr>
              <a:t>.</a:t>
            </a:r>
            <a:endParaRPr lang="fr-FR" sz="2100">
              <a:solidFill>
                <a:schemeClr val="bg1"/>
              </a:solidFill>
              <a:latin typeface="Calibri"/>
              <a:cs typeface="Calibri" panose="020F0502020204030204"/>
            </a:endParaRPr>
          </a:p>
          <a:p>
            <a:pPr marL="514350" indent="-514350" algn="just">
              <a:buAutoNum type="arabicPeriod"/>
            </a:pPr>
            <a:r>
              <a:rPr lang="fr-FR" sz="2100" err="1">
                <a:solidFill>
                  <a:schemeClr val="bg1"/>
                </a:solidFill>
                <a:latin typeface="Bahnschrift SemiBold"/>
                <a:cs typeface="Calibri" panose="020F0502020204030204"/>
              </a:rPr>
              <a:t>What</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is</a:t>
            </a:r>
            <a:r>
              <a:rPr lang="fr-FR" sz="2100">
                <a:solidFill>
                  <a:schemeClr val="bg1"/>
                </a:solidFill>
                <a:latin typeface="Bahnschrift SemiBold"/>
                <a:cs typeface="Calibri" panose="020F0502020204030204"/>
              </a:rPr>
              <a:t> test-</a:t>
            </a:r>
            <a:r>
              <a:rPr lang="fr-FR" sz="2100" err="1">
                <a:solidFill>
                  <a:schemeClr val="bg1"/>
                </a:solidFill>
                <a:latin typeface="Bahnschrift SemiBold"/>
                <a:cs typeface="Calibri" panose="020F0502020204030204"/>
              </a:rPr>
              <a:t>driven</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development</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tdd</a:t>
            </a:r>
            <a:r>
              <a:rPr lang="fr-FR" sz="2100">
                <a:solidFill>
                  <a:schemeClr val="bg1"/>
                </a:solidFill>
                <a:latin typeface="Bahnschrift SemiBold"/>
                <a:cs typeface="Calibri" panose="020F0502020204030204"/>
              </a:rPr>
              <a:t>)? </a:t>
            </a:r>
            <a:r>
              <a:rPr lang="fr-FR" sz="2100">
                <a:solidFill>
                  <a:schemeClr val="bg1"/>
                </a:solidFill>
                <a:latin typeface="Bahnschrift SemiBold"/>
                <a:cs typeface="Calibri" panose="020F0502020204030204"/>
                <a:hlinkClick r:id="rId9">
                  <a:extLst>
                    <a:ext uri="{A12FA001-AC4F-418D-AE19-62706E023703}">
                      <ahyp:hlinkClr xmlns:ahyp="http://schemas.microsoft.com/office/drawing/2018/hyperlinkcolor" val="tx"/>
                    </a:ext>
                  </a:extLst>
                </a:hlinkClick>
              </a:rPr>
              <a:t>https://en.wikipedia.org/wiki/Test-driven_development</a:t>
            </a:r>
            <a:r>
              <a:rPr lang="fr-FR" sz="2100">
                <a:solidFill>
                  <a:schemeClr val="bg1"/>
                </a:solidFill>
                <a:latin typeface="Bahnschrift SemiBold"/>
                <a:cs typeface="Calibri" panose="020F0502020204030204"/>
              </a:rPr>
              <a:t>/ </a:t>
            </a:r>
            <a:endParaRPr lang="fr-FR" sz="2100">
              <a:solidFill>
                <a:schemeClr val="bg1"/>
              </a:solidFill>
              <a:latin typeface="Calibri"/>
              <a:cs typeface="Calibri" panose="020F0502020204030204"/>
            </a:endParaRPr>
          </a:p>
          <a:p>
            <a:pPr marL="514350" indent="-514350" algn="just">
              <a:buAutoNum type="arabicPeriod"/>
            </a:pPr>
            <a:r>
              <a:rPr lang="fr-FR" sz="2100">
                <a:solidFill>
                  <a:schemeClr val="bg1"/>
                </a:solidFill>
                <a:latin typeface="Bahnschrift SemiBold"/>
                <a:cs typeface="Calibri" panose="020F0502020204030204"/>
              </a:rPr>
              <a:t>Visual </a:t>
            </a:r>
            <a:r>
              <a:rPr lang="fr-FR" sz="2100" err="1">
                <a:solidFill>
                  <a:schemeClr val="bg1"/>
                </a:solidFill>
                <a:latin typeface="Bahnschrift SemiBold"/>
                <a:cs typeface="Calibri" panose="020F0502020204030204"/>
              </a:rPr>
              <a:t>Paradigm</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What</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is</a:t>
            </a:r>
            <a:r>
              <a:rPr lang="fr-FR" sz="2100">
                <a:solidFill>
                  <a:schemeClr val="bg1"/>
                </a:solidFill>
                <a:latin typeface="Bahnschrift SemiBold"/>
                <a:cs typeface="Calibri" panose="020F0502020204030204"/>
              </a:rPr>
              <a:t> a </a:t>
            </a:r>
            <a:r>
              <a:rPr lang="fr-FR" sz="2100" err="1">
                <a:solidFill>
                  <a:schemeClr val="bg1"/>
                </a:solidFill>
                <a:latin typeface="Bahnschrift SemiBold"/>
                <a:cs typeface="Calibri" panose="020F0502020204030204"/>
              </a:rPr>
              <a:t>sequence</a:t>
            </a:r>
            <a:r>
              <a:rPr lang="fr-FR" sz="2100">
                <a:solidFill>
                  <a:schemeClr val="bg1"/>
                </a:solidFill>
                <a:latin typeface="Bahnschrift SemiBold"/>
                <a:cs typeface="Calibri" panose="020F0502020204030204"/>
              </a:rPr>
              <a:t> </a:t>
            </a:r>
            <a:r>
              <a:rPr lang="fr-FR" sz="2100" err="1">
                <a:solidFill>
                  <a:schemeClr val="bg1"/>
                </a:solidFill>
                <a:latin typeface="Bahnschrift SemiBold"/>
                <a:cs typeface="Calibri" panose="020F0502020204030204"/>
              </a:rPr>
              <a:t>diagram</a:t>
            </a:r>
            <a:r>
              <a:rPr lang="fr-FR" sz="2100">
                <a:solidFill>
                  <a:schemeClr val="bg1"/>
                </a:solidFill>
                <a:latin typeface="Bahnschrift SemiBold"/>
                <a:cs typeface="Calibri" panose="020F0502020204030204"/>
              </a:rPr>
              <a:t>? </a:t>
            </a:r>
            <a:r>
              <a:rPr lang="fr-FR" sz="2100">
                <a:solidFill>
                  <a:schemeClr val="bg1"/>
                </a:solidFill>
                <a:latin typeface="Bahnschrift SemiBold"/>
                <a:cs typeface="Calibri" panose="020F0502020204030204"/>
                <a:hlinkClick r:id="rId10">
                  <a:extLst>
                    <a:ext uri="{A12FA001-AC4F-418D-AE19-62706E023703}">
                      <ahyp:hlinkClr xmlns:ahyp="http://schemas.microsoft.com/office/drawing/2018/hyperlinkcolor" val="tx"/>
                    </a:ext>
                  </a:extLst>
                </a:hlinkClick>
              </a:rPr>
              <a:t>https://www.visual-paradigm.com/guide/uml-unified-modeling-language/what-is-sequence-diagram/</a:t>
            </a:r>
            <a:endParaRPr lang="fr-FR" sz="2100">
              <a:solidFill>
                <a:schemeClr val="bg1"/>
              </a:solidFill>
              <a:latin typeface="Bahnschrift SemiBold"/>
              <a:cs typeface="Calibri" panose="020F0502020204030204"/>
            </a:endParaRPr>
          </a:p>
          <a:p>
            <a:pPr marL="514350" indent="-514350" algn="just">
              <a:buAutoNum type="arabicPeriod"/>
            </a:pPr>
            <a:r>
              <a:rPr lang="fr-FR" sz="2100">
                <a:solidFill>
                  <a:schemeClr val="bg1"/>
                </a:solidFill>
                <a:latin typeface="Bahnschrift SemiBold"/>
                <a:ea typeface="+mn-lt"/>
                <a:cs typeface="+mn-lt"/>
              </a:rPr>
              <a:t>Draw.io. </a:t>
            </a:r>
            <a:r>
              <a:rPr lang="fr-FR" sz="2100">
                <a:solidFill>
                  <a:schemeClr val="bg1"/>
                </a:solidFill>
                <a:latin typeface="Bahnschrift SemiBold"/>
                <a:ea typeface="+mn-lt"/>
                <a:cs typeface="+mn-lt"/>
                <a:hlinkClick r:id="rId11">
                  <a:extLst>
                    <a:ext uri="{A12FA001-AC4F-418D-AE19-62706E023703}">
                      <ahyp:hlinkClr xmlns:ahyp="http://schemas.microsoft.com/office/drawing/2018/hyperlinkcolor" val="tx"/>
                    </a:ext>
                  </a:extLst>
                </a:hlinkClick>
              </a:rPr>
              <a:t>https://www.draw.io/</a:t>
            </a:r>
            <a:r>
              <a:rPr lang="fr-FR" sz="2100">
                <a:solidFill>
                  <a:schemeClr val="bg1"/>
                </a:solidFill>
                <a:latin typeface="Bahnschrift SemiBold"/>
                <a:ea typeface="+mn-lt"/>
                <a:cs typeface="+mn-lt"/>
              </a:rPr>
              <a:t> High </a:t>
            </a:r>
            <a:r>
              <a:rPr lang="fr-FR" sz="2100" err="1">
                <a:solidFill>
                  <a:schemeClr val="bg1"/>
                </a:solidFill>
                <a:latin typeface="Bahnschrift SemiBold"/>
                <a:ea typeface="+mn-lt"/>
                <a:cs typeface="+mn-lt"/>
              </a:rPr>
              <a:t>level</a:t>
            </a:r>
            <a:r>
              <a:rPr lang="fr-FR" sz="2100">
                <a:solidFill>
                  <a:schemeClr val="bg1"/>
                </a:solidFill>
                <a:latin typeface="Bahnschrift SemiBold"/>
                <a:ea typeface="+mn-lt"/>
                <a:cs typeface="+mn-lt"/>
              </a:rPr>
              <a:t> architectures are made </a:t>
            </a:r>
            <a:r>
              <a:rPr lang="fr-FR" sz="2100" err="1">
                <a:solidFill>
                  <a:schemeClr val="bg1"/>
                </a:solidFill>
                <a:latin typeface="Bahnschrift SemiBold"/>
                <a:ea typeface="+mn-lt"/>
                <a:cs typeface="+mn-lt"/>
              </a:rPr>
              <a:t>using</a:t>
            </a:r>
            <a:r>
              <a:rPr lang="fr-FR" sz="2100">
                <a:solidFill>
                  <a:schemeClr val="bg1"/>
                </a:solidFill>
                <a:latin typeface="Bahnschrift SemiBold"/>
                <a:ea typeface="+mn-lt"/>
                <a:cs typeface="+mn-lt"/>
              </a:rPr>
              <a:t> draw.io </a:t>
            </a:r>
          </a:p>
          <a:p>
            <a:pPr marL="514350" indent="-514350" algn="just">
              <a:buAutoNum type="arabicPeriod"/>
            </a:pPr>
            <a:r>
              <a:rPr lang="fr-FR" sz="2100" err="1">
                <a:solidFill>
                  <a:schemeClr val="bg1"/>
                </a:solidFill>
                <a:latin typeface="Bahnschrift SemiBold"/>
                <a:ea typeface="+mn-lt"/>
                <a:cs typeface="+mn-lt"/>
              </a:rPr>
              <a:t>Staruml</a:t>
            </a:r>
            <a:r>
              <a:rPr lang="fr-FR" sz="2100">
                <a:solidFill>
                  <a:schemeClr val="bg1"/>
                </a:solidFill>
                <a:latin typeface="Bahnschrift SemiBold"/>
                <a:ea typeface="+mn-lt"/>
                <a:cs typeface="+mn-lt"/>
              </a:rPr>
              <a:t>. </a:t>
            </a:r>
            <a:r>
              <a:rPr lang="fr-FR" sz="2100">
                <a:solidFill>
                  <a:schemeClr val="bg1"/>
                </a:solidFill>
                <a:latin typeface="Bahnschrift SemiBold"/>
                <a:ea typeface="+mn-lt"/>
                <a:cs typeface="+mn-lt"/>
                <a:hlinkClick r:id="rId12">
                  <a:extLst>
                    <a:ext uri="{A12FA001-AC4F-418D-AE19-62706E023703}">
                      <ahyp:hlinkClr xmlns:ahyp="http://schemas.microsoft.com/office/drawing/2018/hyperlinkcolor" val="tx"/>
                    </a:ext>
                  </a:extLst>
                </a:hlinkClick>
              </a:rPr>
              <a:t>http://staruml.io</a:t>
            </a:r>
            <a:r>
              <a:rPr lang="fr-FR" sz="2100">
                <a:solidFill>
                  <a:schemeClr val="bg1"/>
                </a:solidFill>
                <a:latin typeface="Bahnschrift SemiBold"/>
                <a:ea typeface="+mn-lt"/>
                <a:cs typeface="+mn-lt"/>
              </a:rPr>
              <a:t>/ </a:t>
            </a:r>
            <a:r>
              <a:rPr lang="fr-FR" sz="2100" err="1">
                <a:solidFill>
                  <a:schemeClr val="bg1"/>
                </a:solidFill>
                <a:latin typeface="Bahnschrift SemiBold"/>
                <a:ea typeface="+mn-lt"/>
                <a:cs typeface="+mn-lt"/>
              </a:rPr>
              <a:t>Testing</a:t>
            </a:r>
            <a:r>
              <a:rPr lang="fr-FR" sz="2100">
                <a:solidFill>
                  <a:schemeClr val="bg1"/>
                </a:solidFill>
                <a:latin typeface="Bahnschrift SemiBold"/>
                <a:ea typeface="+mn-lt"/>
                <a:cs typeface="+mn-lt"/>
              </a:rPr>
              <a:t> </a:t>
            </a:r>
            <a:r>
              <a:rPr lang="fr-FR" sz="2100" err="1">
                <a:solidFill>
                  <a:schemeClr val="bg1"/>
                </a:solidFill>
                <a:latin typeface="Bahnschrift SemiBold"/>
                <a:ea typeface="+mn-lt"/>
                <a:cs typeface="+mn-lt"/>
              </a:rPr>
              <a:t>models</a:t>
            </a:r>
            <a:r>
              <a:rPr lang="fr-FR" sz="2100">
                <a:solidFill>
                  <a:schemeClr val="bg1"/>
                </a:solidFill>
                <a:latin typeface="Bahnschrift SemiBold"/>
                <a:ea typeface="+mn-lt"/>
                <a:cs typeface="+mn-lt"/>
              </a:rPr>
              <a:t> and component architecture made </a:t>
            </a:r>
            <a:r>
              <a:rPr lang="fr-FR" sz="2100" err="1">
                <a:solidFill>
                  <a:schemeClr val="bg1"/>
                </a:solidFill>
                <a:latin typeface="Bahnschrift SemiBold"/>
                <a:ea typeface="+mn-lt"/>
                <a:cs typeface="+mn-lt"/>
              </a:rPr>
              <a:t>with</a:t>
            </a:r>
            <a:r>
              <a:rPr lang="fr-FR" sz="2100">
                <a:solidFill>
                  <a:schemeClr val="bg1"/>
                </a:solidFill>
                <a:latin typeface="Bahnschrift SemiBold"/>
                <a:ea typeface="+mn-lt"/>
                <a:cs typeface="+mn-lt"/>
              </a:rPr>
              <a:t> </a:t>
            </a:r>
            <a:r>
              <a:rPr lang="fr-FR" sz="2100" err="1">
                <a:solidFill>
                  <a:schemeClr val="bg1"/>
                </a:solidFill>
                <a:latin typeface="Bahnschrift SemiBold"/>
                <a:ea typeface="+mn-lt"/>
                <a:cs typeface="+mn-lt"/>
              </a:rPr>
              <a:t>StarUML</a:t>
            </a:r>
            <a:endParaRPr lang="fr-FR" sz="2100">
              <a:solidFill>
                <a:schemeClr val="bg1"/>
              </a:solidFill>
              <a:latin typeface="Bahnschrift SemiBold"/>
              <a:ea typeface="+mn-lt"/>
              <a:cs typeface="+mn-lt"/>
            </a:endParaRPr>
          </a:p>
          <a:p>
            <a:pPr marL="514350" indent="-514350" algn="just">
              <a:buAutoNum type="arabicPeriod"/>
            </a:pPr>
            <a:r>
              <a:rPr lang="fr-FR" sz="2100" err="1">
                <a:solidFill>
                  <a:schemeClr val="bg1"/>
                </a:solidFill>
                <a:latin typeface="Bahnschrift SemiBold"/>
                <a:ea typeface="+mn-lt"/>
                <a:cs typeface="+mn-lt"/>
              </a:rPr>
              <a:t>Politecnico</a:t>
            </a:r>
            <a:r>
              <a:rPr lang="fr-FR" sz="2100">
                <a:solidFill>
                  <a:schemeClr val="bg1"/>
                </a:solidFill>
                <a:latin typeface="Bahnschrift SemiBold"/>
                <a:ea typeface="+mn-lt"/>
                <a:cs typeface="+mn-lt"/>
              </a:rPr>
              <a:t> di Milano. Software Engineering 2 course </a:t>
            </a:r>
            <a:r>
              <a:rPr lang="fr-FR" sz="2100" err="1">
                <a:solidFill>
                  <a:schemeClr val="bg1"/>
                </a:solidFill>
                <a:latin typeface="Bahnschrift SemiBold"/>
                <a:ea typeface="+mn-lt"/>
                <a:cs typeface="+mn-lt"/>
              </a:rPr>
              <a:t>material</a:t>
            </a:r>
            <a:r>
              <a:rPr lang="fr-FR" sz="2100">
                <a:solidFill>
                  <a:schemeClr val="bg1"/>
                </a:solidFill>
                <a:latin typeface="Bahnschrift SemiBold"/>
                <a:ea typeface="+mn-lt"/>
                <a:cs typeface="+mn-lt"/>
              </a:rPr>
              <a:t> (</a:t>
            </a:r>
            <a:r>
              <a:rPr lang="fr-FR" sz="2100" err="1">
                <a:solidFill>
                  <a:schemeClr val="bg1"/>
                </a:solidFill>
                <a:latin typeface="Bahnschrift SemiBold"/>
                <a:ea typeface="+mn-lt"/>
                <a:cs typeface="+mn-lt"/>
              </a:rPr>
              <a:t>academic</a:t>
            </a:r>
            <a:r>
              <a:rPr lang="fr-FR" sz="2100">
                <a:solidFill>
                  <a:schemeClr val="bg1"/>
                </a:solidFill>
                <a:latin typeface="Bahnschrift SemiBold"/>
                <a:ea typeface="+mn-lt"/>
                <a:cs typeface="+mn-lt"/>
              </a:rPr>
              <a:t> </a:t>
            </a:r>
            <a:r>
              <a:rPr lang="fr-FR" sz="2100" err="1">
                <a:solidFill>
                  <a:schemeClr val="bg1"/>
                </a:solidFill>
                <a:latin typeface="Bahnschrift SemiBold"/>
                <a:ea typeface="+mn-lt"/>
                <a:cs typeface="+mn-lt"/>
              </a:rPr>
              <a:t>year</a:t>
            </a:r>
            <a:r>
              <a:rPr lang="fr-FR" sz="2100">
                <a:solidFill>
                  <a:schemeClr val="bg1"/>
                </a:solidFill>
                <a:latin typeface="Bahnschrift SemiBold"/>
                <a:ea typeface="+mn-lt"/>
                <a:cs typeface="+mn-lt"/>
              </a:rPr>
              <a:t> 2022-2023)</a:t>
            </a:r>
            <a:br>
              <a:rPr lang="fr-FR" sz="2000">
                <a:latin typeface="Bahnschrift SemiBold"/>
                <a:ea typeface="+mn-lt"/>
                <a:cs typeface="+mn-lt"/>
              </a:rPr>
            </a:br>
            <a:endParaRPr lang="fr-FR" sz="2000">
              <a:solidFill>
                <a:schemeClr val="bg1"/>
              </a:solidFill>
              <a:latin typeface="Bahnschrift SemiBold"/>
              <a:cs typeface="Calibri"/>
            </a:endParaRPr>
          </a:p>
          <a:p>
            <a:r>
              <a:rPr lang="en-US"/>
              <a:t> </a:t>
            </a:r>
            <a:br>
              <a:rPr lang="en-US"/>
            </a:br>
            <a:endParaRPr lang="en-US"/>
          </a:p>
          <a:p>
            <a:pPr algn="l"/>
            <a:endParaRPr lang="fr-FR">
              <a:cs typeface="Calibri"/>
            </a:endParaRPr>
          </a:p>
        </p:txBody>
      </p:sp>
    </p:spTree>
    <p:extLst>
      <p:ext uri="{BB962C8B-B14F-4D97-AF65-F5344CB8AC3E}">
        <p14:creationId xmlns:p14="http://schemas.microsoft.com/office/powerpoint/2010/main" val="378400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78E72E99-9A3A-EFDF-71E1-4A11733CE33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7EF0716-E36E-D880-128B-029B81E0BEC8}"/>
              </a:ext>
            </a:extLst>
          </p:cNvPr>
          <p:cNvSpPr/>
          <p:nvPr/>
        </p:nvSpPr>
        <p:spPr>
          <a:xfrm>
            <a:off x="11400000" y="6066000"/>
            <a:ext cx="792000" cy="792000"/>
          </a:xfrm>
          <a:prstGeom prst="rect">
            <a:avLst/>
          </a:prstGeom>
          <a:blipFill dpi="0" rotWithShape="1">
            <a:blip r:embed="rId2">
              <a:extLst>
                <a:ext uri="{BEBA8EAE-BF5A-486C-A8C5-ECC9F3942E4B}">
                  <a14:imgProps xmlns:a14="http://schemas.microsoft.com/office/drawing/2010/main">
                    <a14:imgLayer r:embed="rId3">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03B5C641-9701-ADC9-EA81-E76E8012B1D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D195899-6563-194C-FF09-AB497645640D}"/>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pic>
        <p:nvPicPr>
          <p:cNvPr id="4" name="Picture 3" descr="A white person with a red question mark&#10;&#10;Description automatically generated">
            <a:extLst>
              <a:ext uri="{FF2B5EF4-FFF2-40B4-BE49-F238E27FC236}">
                <a16:creationId xmlns:a16="http://schemas.microsoft.com/office/drawing/2014/main" id="{AE841C67-6E4C-5265-0894-CCFCBEBAEC66}"/>
              </a:ext>
            </a:extLst>
          </p:cNvPr>
          <p:cNvPicPr>
            <a:picLocks noChangeAspect="1"/>
          </p:cNvPicPr>
          <p:nvPr/>
        </p:nvPicPr>
        <p:blipFill>
          <a:blip r:embed="rId5"/>
          <a:stretch>
            <a:fillRect/>
          </a:stretch>
        </p:blipFill>
        <p:spPr>
          <a:xfrm>
            <a:off x="7593010" y="1505564"/>
            <a:ext cx="3759513" cy="4098823"/>
          </a:xfrm>
          <a:prstGeom prst="rect">
            <a:avLst/>
          </a:prstGeom>
        </p:spPr>
      </p:pic>
      <p:sp>
        <p:nvSpPr>
          <p:cNvPr id="7" name="Rectangle 6">
            <a:extLst>
              <a:ext uri="{FF2B5EF4-FFF2-40B4-BE49-F238E27FC236}">
                <a16:creationId xmlns:a16="http://schemas.microsoft.com/office/drawing/2014/main" id="{24590512-B706-EB5F-31DA-E0FF9B191F07}"/>
              </a:ext>
            </a:extLst>
          </p:cNvPr>
          <p:cNvSpPr/>
          <p:nvPr/>
        </p:nvSpPr>
        <p:spPr>
          <a:xfrm>
            <a:off x="732939" y="2107147"/>
            <a:ext cx="6227906" cy="2554545"/>
          </a:xfrm>
          <a:prstGeom prst="rect">
            <a:avLst/>
          </a:prstGeom>
          <a:noFill/>
        </p:spPr>
        <p:txBody>
          <a:bodyPr wrap="square" lIns="91440" tIns="45720" rIns="91440" bIns="45720" anchor="t">
            <a:spAutoFit/>
          </a:bodyPr>
          <a:lstStyle/>
          <a:p>
            <a:pPr algn="ctr"/>
            <a:r>
              <a:rPr lang="fr-FR" sz="8000" err="1">
                <a:ln w="0"/>
                <a:solidFill>
                  <a:schemeClr val="bg1"/>
                </a:solidFill>
                <a:effectLst>
                  <a:outerShdw blurRad="38100" dist="19050" dir="2700000" algn="tl" rotWithShape="0">
                    <a:schemeClr val="dk1">
                      <a:alpha val="40000"/>
                    </a:schemeClr>
                  </a:outerShdw>
                </a:effectLst>
                <a:latin typeface="Bahnschrift SemiBold"/>
              </a:rPr>
              <a:t>Any</a:t>
            </a:r>
            <a:r>
              <a:rPr lang="fr-FR" sz="8000">
                <a:ln w="0"/>
                <a:solidFill>
                  <a:schemeClr val="bg1"/>
                </a:solidFill>
                <a:effectLst>
                  <a:outerShdw blurRad="38100" dist="19050" dir="2700000" algn="tl" rotWithShape="0">
                    <a:schemeClr val="dk1">
                      <a:alpha val="40000"/>
                    </a:schemeClr>
                  </a:outerShdw>
                </a:effectLst>
                <a:latin typeface="Bahnschrift SemiBold"/>
              </a:rPr>
              <a:t> Questions?</a:t>
            </a:r>
            <a:endParaRPr lang="en-US" sz="8000">
              <a:solidFill>
                <a:schemeClr val="bg1"/>
              </a:solidFill>
              <a:cs typeface="Calibri"/>
            </a:endParaRPr>
          </a:p>
        </p:txBody>
      </p:sp>
    </p:spTree>
    <p:extLst>
      <p:ext uri="{BB962C8B-B14F-4D97-AF65-F5344CB8AC3E}">
        <p14:creationId xmlns:p14="http://schemas.microsoft.com/office/powerpoint/2010/main" val="205871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28AAEB-0E28-2AD4-C3AD-8A5D605E0FE0}"/>
              </a:ext>
            </a:extLst>
          </p:cNvPr>
          <p:cNvSpPr/>
          <p:nvPr/>
        </p:nvSpPr>
        <p:spPr>
          <a:xfrm>
            <a:off x="0" y="0"/>
            <a:ext cx="12192000" cy="6858000"/>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DB3FF5FB-16D1-03AE-1D36-0CEB1333BEC2}"/>
              </a:ext>
            </a:extLst>
          </p:cNvPr>
          <p:cNvSpPr/>
          <p:nvPr/>
        </p:nvSpPr>
        <p:spPr>
          <a:xfrm>
            <a:off x="2951549" y="2705725"/>
            <a:ext cx="6288901" cy="1446550"/>
          </a:xfrm>
          <a:prstGeom prst="rect">
            <a:avLst/>
          </a:prstGeom>
          <a:noFill/>
        </p:spPr>
        <p:txBody>
          <a:bodyPr wrap="none" lIns="91440" tIns="45720" rIns="91440" bIns="45720" anchor="t">
            <a:spAutoFit/>
          </a:bodyPr>
          <a:lstStyle/>
          <a:p>
            <a:pPr algn="ctr"/>
            <a:r>
              <a:rPr lang="fr-FR" sz="8800">
                <a:ln w="0"/>
                <a:solidFill>
                  <a:schemeClr val="bg1"/>
                </a:solidFill>
                <a:effectLst>
                  <a:outerShdw blurRad="38100" dist="19050" dir="2700000" algn="tl" rotWithShape="0">
                    <a:schemeClr val="dk1">
                      <a:alpha val="40000"/>
                    </a:schemeClr>
                  </a:outerShdw>
                </a:effectLst>
                <a:latin typeface="Bahnschrift SemiBold"/>
              </a:rPr>
              <a:t>Introduction</a:t>
            </a:r>
            <a:endParaRPr lang="fr-FR" sz="88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Tree>
    <p:extLst>
      <p:ext uri="{BB962C8B-B14F-4D97-AF65-F5344CB8AC3E}">
        <p14:creationId xmlns:p14="http://schemas.microsoft.com/office/powerpoint/2010/main" val="353553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2563EB7F-68C7-A954-6C56-42890B51BB2B}"/>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5B8F32-D49B-2492-3587-361CF5FEA71A}"/>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F70F8341-7476-479D-E4F9-2AFE15785C1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850EE85-733E-6E08-FC30-DEADE1E11A96}"/>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3" name="ZoneTexte 2">
            <a:extLst>
              <a:ext uri="{FF2B5EF4-FFF2-40B4-BE49-F238E27FC236}">
                <a16:creationId xmlns:a16="http://schemas.microsoft.com/office/drawing/2014/main" id="{851E2CEB-9922-0302-9AEA-57E3C9C7DB47}"/>
              </a:ext>
            </a:extLst>
          </p:cNvPr>
          <p:cNvSpPr txBox="1"/>
          <p:nvPr/>
        </p:nvSpPr>
        <p:spPr>
          <a:xfrm>
            <a:off x="634212" y="1659285"/>
            <a:ext cx="107569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fr-FR" sz="2800" dirty="0" err="1">
                <a:solidFill>
                  <a:schemeClr val="bg1"/>
                </a:solidFill>
                <a:latin typeface="Bahnschrift SemiBold"/>
                <a:cs typeface="Calibri"/>
              </a:rPr>
              <a:t>What</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is</a:t>
            </a:r>
            <a:r>
              <a:rPr lang="fr-FR" sz="2800" dirty="0">
                <a:solidFill>
                  <a:schemeClr val="bg1"/>
                </a:solidFill>
                <a:latin typeface="Bahnschrift SemiBold"/>
                <a:cs typeface="Calibri"/>
              </a:rPr>
              <a:t> Code Kata Battle?</a:t>
            </a:r>
            <a:endParaRPr lang="en-US" dirty="0"/>
          </a:p>
          <a:p>
            <a:pPr marL="914400" lvl="1" indent="-457200">
              <a:buFont typeface="Courier New"/>
              <a:buChar char="o"/>
            </a:pPr>
            <a:r>
              <a:rPr lang="fr-FR" sz="2800" dirty="0" err="1">
                <a:solidFill>
                  <a:schemeClr val="bg1"/>
                </a:solidFill>
                <a:latin typeface="Bahnschrift SemiBold"/>
                <a:cs typeface="Calibri"/>
              </a:rPr>
              <a:t>Educational</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website</a:t>
            </a:r>
            <a:r>
              <a:rPr lang="fr-FR" sz="2800" dirty="0">
                <a:solidFill>
                  <a:schemeClr val="bg1"/>
                </a:solidFill>
                <a:latin typeface="Bahnschrift SemiBold"/>
                <a:cs typeface="Calibri"/>
              </a:rPr>
              <a:t> to </a:t>
            </a:r>
            <a:r>
              <a:rPr lang="fr-FR" sz="2800" dirty="0" err="1">
                <a:solidFill>
                  <a:schemeClr val="bg1"/>
                </a:solidFill>
                <a:latin typeface="Bahnschrift SemiBold"/>
                <a:cs typeface="Calibri"/>
              </a:rPr>
              <a:t>learn</a:t>
            </a:r>
            <a:r>
              <a:rPr lang="fr-FR" sz="2800" dirty="0">
                <a:solidFill>
                  <a:schemeClr val="bg1"/>
                </a:solidFill>
                <a:latin typeface="Bahnschrift SemiBold"/>
                <a:cs typeface="Calibri"/>
              </a:rPr>
              <a:t> how to code and </a:t>
            </a:r>
            <a:r>
              <a:rPr lang="fr-FR" sz="2800" dirty="0" err="1">
                <a:solidFill>
                  <a:schemeClr val="bg1"/>
                </a:solidFill>
                <a:latin typeface="Bahnschrift SemiBold"/>
                <a:cs typeface="Calibri"/>
              </a:rPr>
              <a:t>improve</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coding</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skills</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through</a:t>
            </a:r>
            <a:r>
              <a:rPr lang="fr-FR" sz="2800" dirty="0">
                <a:solidFill>
                  <a:schemeClr val="bg1"/>
                </a:solidFill>
                <a:latin typeface="Bahnschrift SemiBold"/>
                <a:cs typeface="Calibri"/>
              </a:rPr>
              <a:t> a lot of </a:t>
            </a:r>
            <a:r>
              <a:rPr lang="fr-FR" sz="2800" dirty="0" err="1">
                <a:solidFill>
                  <a:schemeClr val="bg1"/>
                </a:solidFill>
                <a:latin typeface="Bahnschrift SemiBold"/>
                <a:cs typeface="Calibri"/>
              </a:rPr>
              <a:t>exercises</a:t>
            </a:r>
            <a:r>
              <a:rPr lang="fr-FR" sz="2800" dirty="0">
                <a:solidFill>
                  <a:schemeClr val="bg1"/>
                </a:solidFill>
                <a:latin typeface="Bahnschrift SemiBold"/>
                <a:cs typeface="Calibri"/>
              </a:rPr>
              <a:t>.</a:t>
            </a:r>
          </a:p>
          <a:p>
            <a:pPr marL="457200" indent="-457200">
              <a:buFont typeface="Arial"/>
              <a:buChar char="•"/>
            </a:pPr>
            <a:r>
              <a:rPr lang="fr-FR" sz="2800" dirty="0" err="1">
                <a:solidFill>
                  <a:schemeClr val="bg1"/>
                </a:solidFill>
                <a:latin typeface="Bahnschrift SemiBold"/>
                <a:cs typeface="Calibri"/>
              </a:rPr>
              <a:t>What</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is</a:t>
            </a:r>
            <a:r>
              <a:rPr lang="fr-FR" sz="2800" dirty="0">
                <a:solidFill>
                  <a:schemeClr val="bg1"/>
                </a:solidFill>
                <a:latin typeface="Bahnschrift SemiBold"/>
                <a:cs typeface="Calibri"/>
              </a:rPr>
              <a:t> the </a:t>
            </a:r>
            <a:r>
              <a:rPr lang="fr-FR" sz="2800" dirty="0" err="1">
                <a:solidFill>
                  <a:schemeClr val="bg1"/>
                </a:solidFill>
                <a:latin typeface="Bahnschrift SemiBold"/>
                <a:cs typeface="Calibri"/>
              </a:rPr>
              <a:t>project</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purpose</a:t>
            </a:r>
            <a:r>
              <a:rPr lang="fr-FR" sz="2800" dirty="0">
                <a:solidFill>
                  <a:schemeClr val="bg1"/>
                </a:solidFill>
                <a:latin typeface="Bahnschrift SemiBold"/>
                <a:cs typeface="Calibri"/>
              </a:rPr>
              <a:t>?</a:t>
            </a:r>
          </a:p>
          <a:p>
            <a:pPr marL="914400" lvl="1" indent="-457200">
              <a:buFont typeface="Courier New"/>
              <a:buChar char="o"/>
            </a:pPr>
            <a:r>
              <a:rPr lang="fr-FR" sz="2800" dirty="0" err="1">
                <a:solidFill>
                  <a:schemeClr val="bg1"/>
                </a:solidFill>
                <a:latin typeface="Bahnschrift SemiBold"/>
                <a:cs typeface="Calibri"/>
              </a:rPr>
              <a:t>Make</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education</a:t>
            </a:r>
            <a:r>
              <a:rPr lang="fr-FR" sz="2800" dirty="0">
                <a:solidFill>
                  <a:schemeClr val="bg1"/>
                </a:solidFill>
                <a:latin typeface="Bahnschrift SemiBold"/>
                <a:cs typeface="Calibri"/>
              </a:rPr>
              <a:t> a more fun </a:t>
            </a:r>
            <a:r>
              <a:rPr lang="fr-FR" sz="2800" dirty="0" err="1">
                <a:solidFill>
                  <a:schemeClr val="bg1"/>
                </a:solidFill>
                <a:latin typeface="Bahnschrift SemiBold"/>
                <a:cs typeface="Calibri"/>
              </a:rPr>
              <a:t>experience</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without</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reducing</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quality</a:t>
            </a:r>
            <a:r>
              <a:rPr lang="fr-FR" sz="2800" dirty="0">
                <a:solidFill>
                  <a:schemeClr val="bg1"/>
                </a:solidFill>
                <a:latin typeface="Bahnschrift SemiBold"/>
                <a:cs typeface="Calibri"/>
              </a:rPr>
              <a:t>.</a:t>
            </a:r>
          </a:p>
          <a:p>
            <a:pPr marL="457200" indent="-457200">
              <a:buFont typeface="Arial"/>
              <a:buChar char="•"/>
            </a:pPr>
            <a:r>
              <a:rPr lang="fr-FR" sz="2800" dirty="0" err="1">
                <a:solidFill>
                  <a:schemeClr val="bg1"/>
                </a:solidFill>
                <a:latin typeface="Bahnschrift SemiBold"/>
                <a:cs typeface="Calibri"/>
              </a:rPr>
              <a:t>Which</a:t>
            </a:r>
            <a:r>
              <a:rPr lang="fr-FR" sz="2800" dirty="0">
                <a:solidFill>
                  <a:schemeClr val="bg1"/>
                </a:solidFill>
                <a:latin typeface="Bahnschrift SemiBold"/>
                <a:cs typeface="Calibri"/>
              </a:rPr>
              <a:t> are </a:t>
            </a:r>
            <a:r>
              <a:rPr lang="fr-FR" sz="2800" dirty="0" err="1">
                <a:solidFill>
                  <a:schemeClr val="bg1"/>
                </a:solidFill>
                <a:latin typeface="Bahnschrift SemiBold"/>
                <a:cs typeface="Calibri"/>
              </a:rPr>
              <a:t>similar</a:t>
            </a:r>
            <a:r>
              <a:rPr lang="fr-FR" sz="2800" dirty="0">
                <a:solidFill>
                  <a:schemeClr val="bg1"/>
                </a:solidFill>
                <a:latin typeface="Bahnschrift SemiBold"/>
                <a:cs typeface="Calibri"/>
              </a:rPr>
              <a:t> </a:t>
            </a:r>
            <a:r>
              <a:rPr lang="fr-FR" sz="2800" dirty="0" err="1">
                <a:solidFill>
                  <a:schemeClr val="bg1"/>
                </a:solidFill>
                <a:latin typeface="Bahnschrift SemiBold"/>
                <a:cs typeface="Calibri"/>
              </a:rPr>
              <a:t>systems</a:t>
            </a:r>
            <a:r>
              <a:rPr lang="fr-FR" sz="2800" dirty="0">
                <a:solidFill>
                  <a:schemeClr val="bg1"/>
                </a:solidFill>
                <a:latin typeface="Bahnschrift SemiBold"/>
                <a:cs typeface="Calibri"/>
              </a:rPr>
              <a:t>?</a:t>
            </a:r>
          </a:p>
          <a:p>
            <a:pPr marL="914400" lvl="1" indent="-457200">
              <a:buFont typeface="Courier New"/>
              <a:buChar char="o"/>
            </a:pPr>
            <a:r>
              <a:rPr lang="fr-FR" sz="2800" dirty="0" err="1">
                <a:solidFill>
                  <a:schemeClr val="bg1"/>
                </a:solidFill>
                <a:latin typeface="Bahnschrift SemiBold"/>
                <a:cs typeface="Calibri"/>
              </a:rPr>
              <a:t>CodeWars</a:t>
            </a:r>
            <a:r>
              <a:rPr lang="fr-FR" sz="2800" dirty="0">
                <a:solidFill>
                  <a:schemeClr val="bg1"/>
                </a:solidFill>
                <a:latin typeface="Bahnschrift SemiBold"/>
                <a:cs typeface="Calibri"/>
              </a:rPr>
              <a:t>.</a:t>
            </a:r>
          </a:p>
        </p:txBody>
      </p:sp>
      <p:sp>
        <p:nvSpPr>
          <p:cNvPr id="4" name="Rectangle 3">
            <a:extLst>
              <a:ext uri="{FF2B5EF4-FFF2-40B4-BE49-F238E27FC236}">
                <a16:creationId xmlns:a16="http://schemas.microsoft.com/office/drawing/2014/main" id="{1BDF7383-AD08-4C04-4F1F-A77BB3DFE78E}"/>
              </a:ext>
            </a:extLst>
          </p:cNvPr>
          <p:cNvSpPr/>
          <p:nvPr/>
        </p:nvSpPr>
        <p:spPr>
          <a:xfrm>
            <a:off x="1463044" y="84917"/>
            <a:ext cx="10456563" cy="923330"/>
          </a:xfrm>
          <a:prstGeom prst="rect">
            <a:avLst/>
          </a:prstGeom>
          <a:noFill/>
        </p:spPr>
        <p:txBody>
          <a:bodyPr wrap="square" lIns="91440" tIns="45720" rIns="91440" bIns="45720" anchor="t">
            <a:spAutoFit/>
          </a:bodyPr>
          <a:lstStyle/>
          <a:p>
            <a:r>
              <a:rPr lang="en-GB" sz="5400">
                <a:ln w="0"/>
                <a:solidFill>
                  <a:schemeClr val="bg1"/>
                </a:solidFill>
                <a:effectLst>
                  <a:outerShdw blurRad="38100" dist="19050" dir="2700000" algn="tl" rotWithShape="0">
                    <a:schemeClr val="dk1">
                      <a:alpha val="40000"/>
                    </a:schemeClr>
                  </a:outerShdw>
                </a:effectLst>
                <a:latin typeface="Bahnschrift SemiBold"/>
              </a:rPr>
              <a:t>Introduction</a:t>
            </a:r>
            <a:endParaRPr lang="en-GB" sz="5400">
              <a:ln w="0"/>
              <a:solidFill>
                <a:schemeClr val="bg1"/>
              </a:solidFill>
              <a:effectLst>
                <a:outerShdw blurRad="38100" dist="19050" dir="2700000" algn="tl" rotWithShape="0">
                  <a:prstClr val="black">
                    <a:alpha val="40000"/>
                  </a:prstClr>
                </a:outerShdw>
              </a:effectLst>
              <a:latin typeface="Bahnschrift SemiBold"/>
            </a:endParaRPr>
          </a:p>
        </p:txBody>
      </p:sp>
    </p:spTree>
    <p:extLst>
      <p:ext uri="{BB962C8B-B14F-4D97-AF65-F5344CB8AC3E}">
        <p14:creationId xmlns:p14="http://schemas.microsoft.com/office/powerpoint/2010/main" val="3562658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9C2F451A-FAA3-F188-FCB8-6E1C88DE6AA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D8A48DE-FB99-1AE3-2230-7882903A2A49}"/>
              </a:ext>
            </a:extLst>
          </p:cNvPr>
          <p:cNvSpPr/>
          <p:nvPr/>
        </p:nvSpPr>
        <p:spPr>
          <a:xfrm>
            <a:off x="0" y="0"/>
            <a:ext cx="12192000" cy="6858000"/>
          </a:xfrm>
          <a:prstGeom prst="rect">
            <a:avLst/>
          </a:prstGeom>
          <a:blipFill dpi="0" rotWithShape="1">
            <a:blip r:embed="rId2">
              <a:alphaModFix amt="4000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CE886151-3CB7-F547-DEFD-5EC6EAC828B3}"/>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7A9C167D-08A9-9DD8-81CC-2C8E4FAE652B}"/>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4822168-147E-BFEF-F8BD-ABB25A642B1F}"/>
              </a:ext>
            </a:extLst>
          </p:cNvPr>
          <p:cNvSpPr/>
          <p:nvPr/>
        </p:nvSpPr>
        <p:spPr>
          <a:xfrm>
            <a:off x="57751" y="6433124"/>
            <a:ext cx="2622833" cy="338554"/>
          </a:xfrm>
          <a:prstGeom prst="rect">
            <a:avLst/>
          </a:prstGeom>
          <a:noFill/>
        </p:spPr>
        <p:txBody>
          <a:bodyPr wrap="none" lIns="91440" tIns="45720" rIns="91440" bIns="45720" anchor="t">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a:rPr>
              <a:t>A.Valica</a:t>
            </a:r>
            <a:r>
              <a:rPr lang="fr-FR" sz="1600">
                <a:ln w="0"/>
                <a:solidFill>
                  <a:schemeClr val="bg1"/>
                </a:solidFill>
                <a:effectLst>
                  <a:outerShdw blurRad="38100" dist="19050" dir="2700000" algn="tl" rotWithShape="0">
                    <a:schemeClr val="dk1">
                      <a:alpha val="40000"/>
                    </a:schemeClr>
                  </a:outerShdw>
                </a:effectLst>
                <a:latin typeface="Bahnschrift SemiBold"/>
              </a:rPr>
              <a:t>, </a:t>
            </a:r>
            <a:r>
              <a:rPr lang="fr-FR" sz="1600" err="1">
                <a:ln w="0"/>
                <a:solidFill>
                  <a:schemeClr val="bg1"/>
                </a:solidFill>
                <a:effectLst>
                  <a:outerShdw blurRad="38100" dist="19050" dir="2700000" algn="tl" rotWithShape="0">
                    <a:schemeClr val="dk1">
                      <a:alpha val="40000"/>
                    </a:schemeClr>
                  </a:outerShdw>
                </a:effectLst>
                <a:latin typeface="Bahnschrift SemiBold"/>
              </a:rPr>
              <a:t>R.Tiwari</a:t>
            </a:r>
            <a:r>
              <a:rPr lang="fr-FR" sz="1600">
                <a:ln w="0"/>
                <a:solidFill>
                  <a:schemeClr val="bg1"/>
                </a:solidFill>
                <a:effectLst>
                  <a:outerShdw blurRad="38100" dist="19050" dir="2700000" algn="tl" rotWithShape="0">
                    <a:schemeClr val="dk1">
                      <a:alpha val="40000"/>
                    </a:schemeClr>
                  </a:outerShdw>
                </a:effectLst>
                <a:latin typeface="Bahnschrift SemiBold"/>
              </a:rPr>
              <a:t>, </a:t>
            </a:r>
            <a:r>
              <a:rPr lang="fr-FR" sz="1600" err="1">
                <a:ln w="0"/>
                <a:solidFill>
                  <a:schemeClr val="bg1"/>
                </a:solidFill>
                <a:effectLst>
                  <a:outerShdw blurRad="38100" dist="19050" dir="2700000" algn="tl" rotWithShape="0">
                    <a:schemeClr val="dk1">
                      <a:alpha val="40000"/>
                    </a:schemeClr>
                  </a:outerShdw>
                </a:effectLst>
                <a:latin typeface="Bahnschrift SemiBold"/>
              </a:rPr>
              <a:t>P.Garcia</a:t>
            </a:r>
            <a:endParaRPr lang="fr-FR" sz="1600">
              <a:ln w="0"/>
              <a:solidFill>
                <a:schemeClr val="bg1"/>
              </a:solidFill>
              <a:effectLst>
                <a:outerShdw blurRad="38100" dist="19050" dir="2700000" algn="tl" rotWithShape="0">
                  <a:schemeClr val="dk1">
                    <a:alpha val="40000"/>
                  </a:schemeClr>
                </a:outerShdw>
              </a:effectLst>
              <a:latin typeface="Bahnschrift SemiBold"/>
            </a:endParaRPr>
          </a:p>
        </p:txBody>
      </p:sp>
      <p:sp>
        <p:nvSpPr>
          <p:cNvPr id="2" name="Rectangle 1">
            <a:extLst>
              <a:ext uri="{FF2B5EF4-FFF2-40B4-BE49-F238E27FC236}">
                <a16:creationId xmlns:a16="http://schemas.microsoft.com/office/drawing/2014/main" id="{E077B793-FAE9-2EDD-D656-5E917927C676}"/>
              </a:ext>
            </a:extLst>
          </p:cNvPr>
          <p:cNvSpPr/>
          <p:nvPr/>
        </p:nvSpPr>
        <p:spPr>
          <a:xfrm>
            <a:off x="648684" y="2028652"/>
            <a:ext cx="10894648" cy="2800767"/>
          </a:xfrm>
          <a:prstGeom prst="rect">
            <a:avLst/>
          </a:prstGeom>
          <a:noFill/>
        </p:spPr>
        <p:txBody>
          <a:bodyPr wrap="square" lIns="91440" tIns="45720" rIns="91440" bIns="45720" anchor="t">
            <a:spAutoFit/>
          </a:bodyPr>
          <a:lstStyle/>
          <a:p>
            <a:pPr algn="ctr"/>
            <a:r>
              <a:rPr lang="fr-FR" sz="8800">
                <a:ln w="0"/>
                <a:solidFill>
                  <a:schemeClr val="bg1"/>
                </a:solidFill>
                <a:effectLst>
                  <a:outerShdw blurRad="38100" dist="19050" dir="2700000" algn="tl" rotWithShape="0">
                    <a:prstClr val="black">
                      <a:alpha val="40000"/>
                    </a:prstClr>
                  </a:outerShdw>
                </a:effectLst>
                <a:latin typeface="Bahnschrift SemiBold"/>
              </a:rPr>
              <a:t>Scope and </a:t>
            </a:r>
            <a:r>
              <a:rPr lang="fr-FR" sz="8800" err="1">
                <a:ln w="0"/>
                <a:solidFill>
                  <a:schemeClr val="bg1"/>
                </a:solidFill>
                <a:effectLst>
                  <a:outerShdw blurRad="38100" dist="19050" dir="2700000" algn="tl" rotWithShape="0">
                    <a:prstClr val="black">
                      <a:alpha val="40000"/>
                    </a:prstClr>
                  </a:outerShdw>
                </a:effectLst>
                <a:latin typeface="Bahnschrift SemiBold"/>
              </a:rPr>
              <a:t>Requirements</a:t>
            </a:r>
            <a:endParaRPr lang="fr-FR" sz="8800">
              <a:ln w="0"/>
              <a:solidFill>
                <a:schemeClr val="bg1"/>
              </a:solidFill>
              <a:effectLst>
                <a:outerShdw blurRad="38100" dist="19050" dir="2700000" algn="tl" rotWithShape="0">
                  <a:prstClr val="black">
                    <a:alpha val="40000"/>
                  </a:prstClr>
                </a:outerShdw>
              </a:effectLst>
              <a:latin typeface="Bahnschrift SemiBold" panose="020B0502040204020203" pitchFamily="34" charset="0"/>
            </a:endParaRPr>
          </a:p>
        </p:txBody>
      </p:sp>
    </p:spTree>
    <p:extLst>
      <p:ext uri="{BB962C8B-B14F-4D97-AF65-F5344CB8AC3E}">
        <p14:creationId xmlns:p14="http://schemas.microsoft.com/office/powerpoint/2010/main" val="193439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4" name="ZoneTexte 3">
            <a:extLst>
              <a:ext uri="{FF2B5EF4-FFF2-40B4-BE49-F238E27FC236}">
                <a16:creationId xmlns:a16="http://schemas.microsoft.com/office/drawing/2014/main" id="{5436D300-29AA-0C7F-F0D7-86CE1DA5BEB2}"/>
              </a:ext>
            </a:extLst>
          </p:cNvPr>
          <p:cNvSpPr txBox="1"/>
          <p:nvPr/>
        </p:nvSpPr>
        <p:spPr>
          <a:xfrm>
            <a:off x="298383" y="2002055"/>
            <a:ext cx="2483318" cy="369332"/>
          </a:xfrm>
          <a:prstGeom prst="rect">
            <a:avLst/>
          </a:prstGeom>
          <a:noFill/>
        </p:spPr>
        <p:txBody>
          <a:bodyPr wrap="square" rtlCol="0">
            <a:spAutoFit/>
          </a:bodyPr>
          <a:lstStyle/>
          <a:p>
            <a:endParaRPr lang="fr-FR"/>
          </a:p>
        </p:txBody>
      </p:sp>
      <p:sp>
        <p:nvSpPr>
          <p:cNvPr id="3" name="ZoneTexte 2">
            <a:extLst>
              <a:ext uri="{FF2B5EF4-FFF2-40B4-BE49-F238E27FC236}">
                <a16:creationId xmlns:a16="http://schemas.microsoft.com/office/drawing/2014/main" id="{85CCCB19-8DBB-2518-EEB2-45264C63A781}"/>
              </a:ext>
            </a:extLst>
          </p:cNvPr>
          <p:cNvSpPr txBox="1"/>
          <p:nvPr/>
        </p:nvSpPr>
        <p:spPr>
          <a:xfrm>
            <a:off x="441302" y="1290354"/>
            <a:ext cx="1106424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fr-FR" sz="2600" dirty="0" err="1">
                <a:solidFill>
                  <a:schemeClr val="bg1"/>
                </a:solidFill>
                <a:latin typeface="Bahnschrift SemiBold"/>
                <a:cs typeface="Calibri"/>
              </a:rPr>
              <a:t>Who</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is</a:t>
            </a:r>
            <a:r>
              <a:rPr lang="fr-FR" sz="2600" dirty="0">
                <a:solidFill>
                  <a:schemeClr val="bg1"/>
                </a:solidFill>
                <a:latin typeface="Bahnschrift SemiBold"/>
                <a:cs typeface="Calibri"/>
              </a:rPr>
              <a:t> the </a:t>
            </a:r>
            <a:r>
              <a:rPr lang="fr-FR" sz="2600" dirty="0" err="1">
                <a:solidFill>
                  <a:schemeClr val="bg1"/>
                </a:solidFill>
                <a:latin typeface="Bahnschrift SemiBold"/>
                <a:cs typeface="Calibri"/>
              </a:rPr>
              <a:t>target</a:t>
            </a:r>
            <a:r>
              <a:rPr lang="fr-FR" sz="2600" dirty="0">
                <a:solidFill>
                  <a:schemeClr val="bg1"/>
                </a:solidFill>
                <a:latin typeface="Bahnschrift SemiBold"/>
                <a:cs typeface="Calibri"/>
              </a:rPr>
              <a:t> audience?</a:t>
            </a:r>
            <a:endParaRPr lang="fr-FR" dirty="0">
              <a:solidFill>
                <a:schemeClr val="bg1"/>
              </a:solidFill>
            </a:endParaRPr>
          </a:p>
          <a:p>
            <a:pPr marL="742950" lvl="1" indent="-285750" algn="just">
              <a:buFont typeface="Courier New"/>
              <a:buChar char="o"/>
            </a:pPr>
            <a:r>
              <a:rPr lang="fr-FR" sz="2600" dirty="0" err="1">
                <a:solidFill>
                  <a:schemeClr val="bg1"/>
                </a:solidFill>
                <a:latin typeface="Bahnschrift SemiBold"/>
                <a:cs typeface="Calibri"/>
              </a:rPr>
              <a:t>Educators</a:t>
            </a:r>
            <a:endParaRPr lang="fr-FR" sz="2600" dirty="0">
              <a:solidFill>
                <a:schemeClr val="bg1"/>
              </a:solidFill>
              <a:latin typeface="Bahnschrift SemiBold"/>
              <a:cs typeface="Calibri"/>
            </a:endParaRPr>
          </a:p>
          <a:p>
            <a:pPr marL="742950" lvl="1" indent="-285750" algn="just">
              <a:buFont typeface="Courier New"/>
              <a:buChar char="o"/>
            </a:pPr>
            <a:r>
              <a:rPr lang="fr-FR" sz="2600" dirty="0" err="1">
                <a:solidFill>
                  <a:schemeClr val="bg1"/>
                </a:solidFill>
                <a:latin typeface="Bahnschrift SemiBold"/>
                <a:cs typeface="Calibri"/>
              </a:rPr>
              <a:t>Students</a:t>
            </a:r>
            <a:endParaRPr lang="fr-FR" sz="2600" dirty="0">
              <a:solidFill>
                <a:schemeClr val="bg1"/>
              </a:solidFill>
              <a:latin typeface="Bahnschrift SemiBold"/>
              <a:ea typeface="Calibri" panose="020F0502020204030204"/>
              <a:cs typeface="Calibri"/>
            </a:endParaRPr>
          </a:p>
          <a:p>
            <a:pPr marL="285750" indent="-285750" algn="just">
              <a:buFont typeface="Arial"/>
              <a:buChar char="•"/>
            </a:pPr>
            <a:r>
              <a:rPr lang="fr-FR" sz="2600" dirty="0" err="1">
                <a:solidFill>
                  <a:schemeClr val="bg1"/>
                </a:solidFill>
                <a:latin typeface="Bahnschrift SemiBold"/>
                <a:cs typeface="Calibri"/>
              </a:rPr>
              <a:t>What</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devices</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should</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it</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be</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available</a:t>
            </a:r>
            <a:r>
              <a:rPr lang="fr-FR" sz="2600" dirty="0">
                <a:solidFill>
                  <a:schemeClr val="bg1"/>
                </a:solidFill>
                <a:latin typeface="Bahnschrift SemiBold"/>
                <a:cs typeface="Calibri"/>
              </a:rPr>
              <a:t> on?</a:t>
            </a:r>
            <a:endParaRPr lang="fr-FR" dirty="0">
              <a:solidFill>
                <a:schemeClr val="bg1"/>
              </a:solidFill>
              <a:latin typeface="Calibri" panose="020F0502020204030204"/>
              <a:ea typeface="Calibri" panose="020F0502020204030204"/>
              <a:cs typeface="Calibri"/>
            </a:endParaRPr>
          </a:p>
          <a:p>
            <a:pPr marL="742950" lvl="1" indent="-285750" algn="just">
              <a:buFont typeface="Courier New"/>
              <a:buChar char="o"/>
            </a:pPr>
            <a:r>
              <a:rPr lang="fr-FR" sz="2600" dirty="0" err="1">
                <a:solidFill>
                  <a:schemeClr val="bg1"/>
                </a:solidFill>
                <a:latin typeface="Bahnschrift SemiBold"/>
                <a:cs typeface="Calibri"/>
              </a:rPr>
              <a:t>Completely</a:t>
            </a:r>
            <a:r>
              <a:rPr lang="fr-FR" sz="2600" dirty="0">
                <a:solidFill>
                  <a:schemeClr val="bg1"/>
                </a:solidFill>
                <a:latin typeface="Bahnschrift SemiBold"/>
                <a:cs typeface="Calibri"/>
              </a:rPr>
              <a:t> usable on desktop </a:t>
            </a:r>
            <a:r>
              <a:rPr lang="fr-FR" sz="2600" dirty="0" err="1">
                <a:solidFill>
                  <a:schemeClr val="bg1"/>
                </a:solidFill>
                <a:latin typeface="Bahnschrift SemiBold"/>
                <a:cs typeface="Calibri"/>
              </a:rPr>
              <a:t>devices</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through</a:t>
            </a:r>
            <a:r>
              <a:rPr lang="fr-FR" sz="2600" dirty="0">
                <a:solidFill>
                  <a:schemeClr val="bg1"/>
                </a:solidFill>
                <a:latin typeface="Bahnschrift SemiBold"/>
                <a:cs typeface="Calibri"/>
              </a:rPr>
              <a:t> browsers.</a:t>
            </a:r>
          </a:p>
          <a:p>
            <a:pPr marL="742950" lvl="1" indent="-285750" algn="just">
              <a:buFont typeface="Courier New"/>
              <a:buChar char="o"/>
            </a:pPr>
            <a:r>
              <a:rPr lang="fr-FR" sz="2600" dirty="0" err="1">
                <a:solidFill>
                  <a:schemeClr val="bg1"/>
                </a:solidFill>
                <a:latin typeface="Bahnschrift SemiBold"/>
                <a:cs typeface="Calibri"/>
              </a:rPr>
              <a:t>Browsable</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using</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any</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device</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such</a:t>
            </a:r>
            <a:r>
              <a:rPr lang="fr-FR" sz="2600" dirty="0">
                <a:solidFill>
                  <a:schemeClr val="bg1"/>
                </a:solidFill>
                <a:latin typeface="Bahnschrift SemiBold"/>
                <a:cs typeface="Calibri"/>
              </a:rPr>
              <a:t> as phones and </a:t>
            </a:r>
            <a:r>
              <a:rPr lang="fr-FR" sz="2600" dirty="0" err="1">
                <a:solidFill>
                  <a:schemeClr val="bg1"/>
                </a:solidFill>
                <a:latin typeface="Bahnschrift SemiBold"/>
                <a:cs typeface="Calibri"/>
              </a:rPr>
              <a:t>tablets</a:t>
            </a:r>
            <a:r>
              <a:rPr lang="fr-FR" sz="2600" dirty="0">
                <a:solidFill>
                  <a:schemeClr val="bg1"/>
                </a:solidFill>
                <a:latin typeface="Bahnschrift SemiBold"/>
                <a:cs typeface="Calibri"/>
              </a:rPr>
              <a:t>.</a:t>
            </a:r>
          </a:p>
          <a:p>
            <a:pPr marL="285750" indent="-285750" algn="just">
              <a:buFont typeface="Arial"/>
              <a:buChar char="•"/>
            </a:pPr>
            <a:r>
              <a:rPr lang="fr-FR" sz="2600" dirty="0" err="1">
                <a:solidFill>
                  <a:schemeClr val="bg1"/>
                </a:solidFill>
                <a:latin typeface="Bahnschrift SemiBold"/>
                <a:cs typeface="Calibri"/>
              </a:rPr>
              <a:t>What</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is</a:t>
            </a:r>
            <a:r>
              <a:rPr lang="fr-FR" sz="2600" dirty="0">
                <a:solidFill>
                  <a:schemeClr val="bg1"/>
                </a:solidFill>
                <a:latin typeface="Bahnschrift SemiBold"/>
                <a:cs typeface="Calibri"/>
              </a:rPr>
              <a:t> the </a:t>
            </a:r>
            <a:r>
              <a:rPr lang="fr-FR" sz="2600" dirty="0" err="1">
                <a:solidFill>
                  <a:schemeClr val="bg1"/>
                </a:solidFill>
                <a:latin typeface="Bahnschrift SemiBold"/>
                <a:cs typeface="Calibri"/>
              </a:rPr>
              <a:t>functional</a:t>
            </a:r>
            <a:r>
              <a:rPr lang="fr-FR" sz="2600" dirty="0">
                <a:solidFill>
                  <a:schemeClr val="bg1"/>
                </a:solidFill>
                <a:latin typeface="Bahnschrift SemiBold"/>
                <a:cs typeface="Calibri"/>
              </a:rPr>
              <a:t> scope?</a:t>
            </a:r>
            <a:endParaRPr lang="fr-FR" dirty="0">
              <a:solidFill>
                <a:schemeClr val="bg1"/>
              </a:solidFill>
            </a:endParaRPr>
          </a:p>
          <a:p>
            <a:pPr marL="742950" lvl="1" indent="-285750" algn="just">
              <a:buFont typeface="Courier New"/>
              <a:buChar char="o"/>
            </a:pPr>
            <a:r>
              <a:rPr lang="fr-FR" sz="2600" dirty="0" err="1">
                <a:solidFill>
                  <a:schemeClr val="bg1"/>
                </a:solidFill>
                <a:latin typeface="Bahnschrift SemiBold"/>
                <a:cs typeface="Calibri"/>
              </a:rPr>
              <a:t>Defines</a:t>
            </a:r>
            <a:r>
              <a:rPr lang="fr-FR" sz="2600" dirty="0">
                <a:solidFill>
                  <a:schemeClr val="bg1"/>
                </a:solidFill>
                <a:latin typeface="Bahnschrift SemiBold"/>
                <a:cs typeface="Calibri"/>
              </a:rPr>
              <a:t> </a:t>
            </a:r>
            <a:r>
              <a:rPr lang="fr-FR" sz="2600" dirty="0" err="1">
                <a:solidFill>
                  <a:schemeClr val="bg1"/>
                </a:solidFill>
                <a:latin typeface="Bahnschrift SemiBold"/>
                <a:cs typeface="Calibri"/>
              </a:rPr>
              <a:t>broad</a:t>
            </a:r>
            <a:r>
              <a:rPr lang="fr-FR" sz="2600" dirty="0">
                <a:solidFill>
                  <a:schemeClr val="bg1"/>
                </a:solidFill>
                <a:latin typeface="Bahnschrift SemiBold"/>
                <a:cs typeface="Calibri"/>
              </a:rPr>
              <a:t> range of </a:t>
            </a:r>
            <a:r>
              <a:rPr lang="fr-FR" sz="2600" dirty="0" err="1">
                <a:solidFill>
                  <a:schemeClr val="bg1"/>
                </a:solidFill>
                <a:latin typeface="Bahnschrift SemiBold"/>
                <a:cs typeface="Calibri"/>
              </a:rPr>
              <a:t>functionalities</a:t>
            </a:r>
            <a:r>
              <a:rPr lang="fr-FR" sz="2600" dirty="0">
                <a:solidFill>
                  <a:schemeClr val="bg1"/>
                </a:solidFill>
                <a:latin typeface="Bahnschrift SemiBold"/>
                <a:cs typeface="Calibri"/>
              </a:rPr>
              <a:t> CKB </a:t>
            </a:r>
            <a:r>
              <a:rPr lang="fr-FR" sz="2600" dirty="0" err="1">
                <a:solidFill>
                  <a:schemeClr val="bg1"/>
                </a:solidFill>
                <a:latin typeface="Bahnschrift SemiBold"/>
                <a:cs typeface="Calibri"/>
              </a:rPr>
              <a:t>offers</a:t>
            </a:r>
            <a:endParaRPr lang="fr-FR" sz="2600" dirty="0">
              <a:solidFill>
                <a:schemeClr val="bg1"/>
              </a:solidFill>
              <a:latin typeface="Bahnschrift SemiBold"/>
              <a:cs typeface="Calibri"/>
            </a:endParaRPr>
          </a:p>
          <a:p>
            <a:pPr marL="1200150" lvl="2" indent="-285750" algn="just">
              <a:buFont typeface="Wingdings"/>
              <a:buChar char="§"/>
            </a:pPr>
            <a:r>
              <a:rPr lang="fr-FR" sz="2600" dirty="0" err="1">
                <a:solidFill>
                  <a:schemeClr val="bg1"/>
                </a:solidFill>
                <a:latin typeface="Bahnschrift SemiBold"/>
                <a:ea typeface="Calibri" panose="020F0502020204030204"/>
                <a:cs typeface="Calibri"/>
              </a:rPr>
              <a:t>Emphasises</a:t>
            </a:r>
            <a:r>
              <a:rPr lang="fr-FR" sz="2600" dirty="0">
                <a:solidFill>
                  <a:schemeClr val="bg1"/>
                </a:solidFill>
                <a:latin typeface="Bahnschrift SemiBold"/>
                <a:ea typeface="Calibri" panose="020F0502020204030204"/>
                <a:cs typeface="Calibri"/>
              </a:rPr>
              <a:t> on interactive </a:t>
            </a:r>
            <a:r>
              <a:rPr lang="fr-FR" sz="2600" dirty="0" err="1">
                <a:solidFill>
                  <a:schemeClr val="bg1"/>
                </a:solidFill>
                <a:latin typeface="Bahnschrift SemiBold"/>
                <a:ea typeface="Calibri" panose="020F0502020204030204"/>
                <a:cs typeface="Calibri"/>
              </a:rPr>
              <a:t>learning</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experience</a:t>
            </a:r>
            <a:r>
              <a:rPr lang="fr-FR" sz="2600" dirty="0">
                <a:solidFill>
                  <a:schemeClr val="bg1"/>
                </a:solidFill>
                <a:latin typeface="Bahnschrift SemiBold"/>
                <a:ea typeface="Calibri" panose="020F0502020204030204"/>
                <a:cs typeface="Calibri"/>
              </a:rPr>
              <a:t> for </a:t>
            </a:r>
            <a:r>
              <a:rPr lang="fr-FR" sz="2600" dirty="0" err="1">
                <a:solidFill>
                  <a:schemeClr val="bg1"/>
                </a:solidFill>
                <a:latin typeface="Bahnschrift SemiBold"/>
                <a:ea typeface="Calibri" panose="020F0502020204030204"/>
                <a:cs typeface="Calibri"/>
              </a:rPr>
              <a:t>developers</a:t>
            </a:r>
            <a:r>
              <a:rPr lang="fr-FR" sz="2600" dirty="0">
                <a:solidFill>
                  <a:schemeClr val="bg1"/>
                </a:solidFill>
                <a:latin typeface="Bahnschrift SemiBold"/>
                <a:ea typeface="Calibri" panose="020F0502020204030204"/>
                <a:cs typeface="Calibri"/>
              </a:rPr>
              <a:t>.</a:t>
            </a:r>
          </a:p>
          <a:p>
            <a:pPr marL="1200150" lvl="2" indent="-285750" algn="just">
              <a:buFont typeface="Wingdings"/>
              <a:buChar char="§"/>
            </a:pPr>
            <a:r>
              <a:rPr lang="fr-FR" sz="2600" dirty="0" err="1">
                <a:solidFill>
                  <a:schemeClr val="bg1"/>
                </a:solidFill>
                <a:latin typeface="Bahnschrift SemiBold"/>
                <a:ea typeface="Calibri" panose="020F0502020204030204"/>
                <a:cs typeface="Calibri"/>
              </a:rPr>
              <a:t>Fosters</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dynamic</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learning</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experience</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through</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competition</a:t>
            </a:r>
            <a:r>
              <a:rPr lang="fr-FR" sz="2600" dirty="0">
                <a:solidFill>
                  <a:schemeClr val="bg1"/>
                </a:solidFill>
                <a:latin typeface="Bahnschrift SemiBold"/>
                <a:ea typeface="Calibri" panose="020F0502020204030204"/>
                <a:cs typeface="Calibri"/>
              </a:rPr>
              <a:t>, collaboration and </a:t>
            </a:r>
            <a:r>
              <a:rPr lang="fr-FR" sz="2600" dirty="0" err="1">
                <a:solidFill>
                  <a:schemeClr val="bg1"/>
                </a:solidFill>
                <a:latin typeface="Bahnschrift SemiBold"/>
                <a:ea typeface="Calibri" panose="020F0502020204030204"/>
                <a:cs typeface="Calibri"/>
              </a:rPr>
              <a:t>personal</a:t>
            </a:r>
            <a:r>
              <a:rPr lang="fr-FR" sz="2600" dirty="0">
                <a:solidFill>
                  <a:schemeClr val="bg1"/>
                </a:solidFill>
                <a:latin typeface="Bahnschrift SemiBold"/>
                <a:ea typeface="Calibri" panose="020F0502020204030204"/>
                <a:cs typeface="Calibri"/>
              </a:rPr>
              <a:t> </a:t>
            </a:r>
            <a:r>
              <a:rPr lang="fr-FR" sz="2600" dirty="0" err="1">
                <a:solidFill>
                  <a:schemeClr val="bg1"/>
                </a:solidFill>
                <a:latin typeface="Bahnschrift SemiBold"/>
                <a:ea typeface="Calibri" panose="020F0502020204030204"/>
                <a:cs typeface="Calibri"/>
              </a:rPr>
              <a:t>growth</a:t>
            </a:r>
            <a:r>
              <a:rPr lang="fr-FR" sz="2600" dirty="0">
                <a:solidFill>
                  <a:schemeClr val="bg1"/>
                </a:solidFill>
                <a:latin typeface="Bahnschrift SemiBold"/>
                <a:ea typeface="Calibri" panose="020F0502020204030204"/>
                <a:cs typeface="Calibri"/>
              </a:rPr>
              <a:t>.</a:t>
            </a:r>
          </a:p>
        </p:txBody>
      </p:sp>
      <p:sp>
        <p:nvSpPr>
          <p:cNvPr id="5" name="Rectangle 4">
            <a:extLst>
              <a:ext uri="{FF2B5EF4-FFF2-40B4-BE49-F238E27FC236}">
                <a16:creationId xmlns:a16="http://schemas.microsoft.com/office/drawing/2014/main" id="{AA309566-465F-DA65-A587-6739C3D59190}"/>
              </a:ext>
            </a:extLst>
          </p:cNvPr>
          <p:cNvSpPr/>
          <p:nvPr/>
        </p:nvSpPr>
        <p:spPr>
          <a:xfrm>
            <a:off x="1463044" y="84917"/>
            <a:ext cx="10456563" cy="923330"/>
          </a:xfrm>
          <a:prstGeom prst="rect">
            <a:avLst/>
          </a:prstGeom>
          <a:noFill/>
        </p:spPr>
        <p:txBody>
          <a:bodyPr wrap="square" lIns="91440" tIns="45720" rIns="91440" bIns="45720" anchor="t">
            <a:spAutoFit/>
          </a:bodyPr>
          <a:lstStyle/>
          <a:p>
            <a:r>
              <a:rPr lang="en-GB" sz="5400">
                <a:ln w="0"/>
                <a:solidFill>
                  <a:schemeClr val="bg1"/>
                </a:solidFill>
                <a:effectLst>
                  <a:outerShdw blurRad="38100" dist="19050" dir="2700000" algn="tl" rotWithShape="0">
                    <a:schemeClr val="dk1">
                      <a:alpha val="40000"/>
                    </a:schemeClr>
                  </a:outerShdw>
                </a:effectLst>
                <a:latin typeface="Bahnschrift SemiBold"/>
              </a:rPr>
              <a:t>Project Scope</a:t>
            </a:r>
            <a:endParaRPr lang="en-GB" sz="5400">
              <a:ln w="0"/>
              <a:solidFill>
                <a:schemeClr val="bg1"/>
              </a:solidFill>
              <a:effectLst>
                <a:outerShdw blurRad="38100" dist="19050" dir="2700000" algn="tl" rotWithShape="0">
                  <a:prstClr val="black">
                    <a:alpha val="40000"/>
                  </a:prstClr>
                </a:outerShdw>
              </a:effectLst>
              <a:latin typeface="Bahnschrift SemiBold"/>
            </a:endParaRPr>
          </a:p>
        </p:txBody>
      </p:sp>
    </p:spTree>
    <p:extLst>
      <p:ext uri="{BB962C8B-B14F-4D97-AF65-F5344CB8AC3E}">
        <p14:creationId xmlns:p14="http://schemas.microsoft.com/office/powerpoint/2010/main" val="1162778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5" name="ZoneTexte 4">
            <a:extLst>
              <a:ext uri="{FF2B5EF4-FFF2-40B4-BE49-F238E27FC236}">
                <a16:creationId xmlns:a16="http://schemas.microsoft.com/office/drawing/2014/main" id="{0E8F808B-BA8D-E608-A342-9AD27D665F50}"/>
              </a:ext>
            </a:extLst>
          </p:cNvPr>
          <p:cNvSpPr txBox="1"/>
          <p:nvPr/>
        </p:nvSpPr>
        <p:spPr>
          <a:xfrm>
            <a:off x="634212" y="2006104"/>
            <a:ext cx="10456563" cy="3293209"/>
          </a:xfrm>
          <a:prstGeom prst="rect">
            <a:avLst/>
          </a:prstGeom>
          <a:noFill/>
        </p:spPr>
        <p:txBody>
          <a:bodyPr wrap="square" lIns="91440" tIns="45720" rIns="91440" bIns="45720" anchor="t">
            <a:spAutoFit/>
          </a:bodyPr>
          <a:lstStyle/>
          <a:p>
            <a:pPr marL="457200" indent="-457200" algn="just">
              <a:buFont typeface="Arial" panose="020B0604020202020204" pitchFamily="34" charset="0"/>
              <a:buChar char="•"/>
            </a:pPr>
            <a:r>
              <a:rPr lang="fr-FR" sz="2600" dirty="0" err="1">
                <a:ln w="0"/>
                <a:solidFill>
                  <a:schemeClr val="bg1"/>
                </a:solidFill>
                <a:effectLst>
                  <a:outerShdw blurRad="38100" dist="19050" dir="2700000" algn="tl" rotWithShape="0">
                    <a:schemeClr val="dk1">
                      <a:alpha val="40000"/>
                    </a:schemeClr>
                  </a:outerShdw>
                </a:effectLst>
                <a:latin typeface="Bahnschrift SemiBold"/>
              </a:rPr>
              <a:t>Authentication</a:t>
            </a:r>
            <a:r>
              <a:rPr lang="fr-FR" sz="2600" dirty="0">
                <a:ln w="0"/>
                <a:solidFill>
                  <a:schemeClr val="bg1"/>
                </a:solidFill>
                <a:effectLst>
                  <a:outerShdw blurRad="38100" dist="19050" dir="2700000" algn="tl" rotWithShape="0">
                    <a:schemeClr val="dk1">
                      <a:alpha val="40000"/>
                    </a:schemeClr>
                  </a:outerShdw>
                </a:effectLst>
                <a:latin typeface="Bahnschrift SemiBold"/>
              </a:rPr>
              <a:t> services – Login and Registration</a:t>
            </a:r>
            <a:endParaRPr lang="fr-FR" sz="2600" dirty="0">
              <a:ln w="0"/>
              <a:solidFill>
                <a:schemeClr val="bg1"/>
              </a:solidFill>
              <a:effectLst>
                <a:outerShdw blurRad="38100" dist="19050" dir="2700000" algn="tl" rotWithShape="0">
                  <a:prstClr val="black">
                    <a:alpha val="40000"/>
                  </a:prstClr>
                </a:outerShdw>
              </a:effectLst>
              <a:latin typeface="Bahnschrift SemiBold"/>
            </a:endParaRPr>
          </a:p>
          <a:p>
            <a:pPr marL="457200" indent="-457200" algn="just">
              <a:buFont typeface="Arial" panose="020B0604020202020204" pitchFamily="34" charset="0"/>
              <a:buChar char="•"/>
            </a:pPr>
            <a:r>
              <a:rPr lang="fr-FR" sz="2600" dirty="0" err="1">
                <a:ln w="0"/>
                <a:solidFill>
                  <a:schemeClr val="bg1"/>
                </a:solidFill>
                <a:effectLst>
                  <a:outerShdw blurRad="38100" dist="19050" dir="2700000" algn="tl" rotWithShape="0">
                    <a:prstClr val="black">
                      <a:alpha val="40000"/>
                    </a:prstClr>
                  </a:outerShdw>
                </a:effectLst>
                <a:latin typeface="Bahnschrift SemiBold"/>
              </a:rPr>
              <a:t>Creating</a:t>
            </a:r>
            <a:r>
              <a:rPr lang="fr-FR" sz="2600" dirty="0">
                <a:ln w="0"/>
                <a:solidFill>
                  <a:schemeClr val="bg1"/>
                </a:solidFill>
                <a:effectLst>
                  <a:outerShdw blurRad="38100" dist="19050" dir="2700000" algn="tl" rotWithShape="0">
                    <a:prstClr val="black">
                      <a:alpha val="40000"/>
                    </a:prstClr>
                  </a:outerShdw>
                </a:effectLst>
                <a:latin typeface="Bahnschrift SemiBold"/>
              </a:rPr>
              <a:t> and </a:t>
            </a:r>
            <a:r>
              <a:rPr lang="fr-FR" sz="2600" dirty="0" err="1">
                <a:ln w="0"/>
                <a:solidFill>
                  <a:schemeClr val="bg1"/>
                </a:solidFill>
                <a:effectLst>
                  <a:outerShdw blurRad="38100" dist="19050" dir="2700000" algn="tl" rotWithShape="0">
                    <a:prstClr val="black">
                      <a:alpha val="40000"/>
                    </a:prstClr>
                  </a:outerShdw>
                </a:effectLst>
                <a:latin typeface="Bahnschrift SemiBold"/>
              </a:rPr>
              <a:t>taking</a:t>
            </a:r>
            <a:r>
              <a:rPr lang="fr-FR" sz="2600" dirty="0">
                <a:ln w="0"/>
                <a:solidFill>
                  <a:schemeClr val="bg1"/>
                </a:solidFill>
                <a:effectLst>
                  <a:outerShdw blurRad="38100" dist="19050" dir="2700000" algn="tl" rotWithShape="0">
                    <a:prstClr val="black">
                      <a:alpha val="40000"/>
                    </a:prstClr>
                  </a:outerShdw>
                </a:effectLst>
                <a:latin typeface="Bahnschrift SemiBold"/>
              </a:rPr>
              <a:t> part in </a:t>
            </a:r>
            <a:r>
              <a:rPr lang="fr-FR" sz="2600" dirty="0" err="1">
                <a:ln w="0"/>
                <a:solidFill>
                  <a:schemeClr val="bg1"/>
                </a:solidFill>
                <a:effectLst>
                  <a:outerShdw blurRad="38100" dist="19050" dir="2700000" algn="tl" rotWithShape="0">
                    <a:prstClr val="black">
                      <a:alpha val="40000"/>
                    </a:prstClr>
                  </a:outerShdw>
                </a:effectLst>
                <a:latin typeface="Bahnschrift SemiBold"/>
              </a:rPr>
              <a:t>tournaments</a:t>
            </a:r>
            <a:r>
              <a:rPr lang="fr-FR" sz="2600" dirty="0">
                <a:ln w="0"/>
                <a:solidFill>
                  <a:schemeClr val="bg1"/>
                </a:solidFill>
                <a:effectLst>
                  <a:outerShdw blurRad="38100" dist="19050" dir="2700000" algn="tl" rotWithShape="0">
                    <a:prstClr val="black">
                      <a:alpha val="40000"/>
                    </a:prstClr>
                  </a:outerShdw>
                </a:effectLst>
                <a:latin typeface="Bahnschrift SemiBold"/>
              </a:rPr>
              <a:t> and battles.</a:t>
            </a:r>
          </a:p>
          <a:p>
            <a:pPr marL="457200" indent="-457200" algn="just">
              <a:buFont typeface="Arial" panose="020B0604020202020204" pitchFamily="34" charset="0"/>
              <a:buChar char="•"/>
            </a:pPr>
            <a:r>
              <a:rPr lang="fr-FR" sz="2600" dirty="0" err="1">
                <a:ln w="0"/>
                <a:solidFill>
                  <a:schemeClr val="bg1"/>
                </a:solidFill>
                <a:effectLst>
                  <a:outerShdw blurRad="38100" dist="19050" dir="2700000" algn="tl" rotWithShape="0">
                    <a:prstClr val="black">
                      <a:alpha val="40000"/>
                    </a:prstClr>
                  </a:outerShdw>
                </a:effectLst>
                <a:latin typeface="Bahnschrift SemiBold"/>
              </a:rPr>
              <a:t>Grading</a:t>
            </a:r>
            <a:r>
              <a:rPr lang="fr-FR" sz="2600" dirty="0">
                <a:ln w="0"/>
                <a:solidFill>
                  <a:schemeClr val="bg1"/>
                </a:solidFill>
                <a:effectLst>
                  <a:outerShdw blurRad="38100" dist="19050" dir="2700000" algn="tl" rotWithShape="0">
                    <a:prstClr val="black">
                      <a:alpha val="40000"/>
                    </a:prstClr>
                  </a:outerShdw>
                </a:effectLst>
                <a:latin typeface="Bahnschrift SemiBold"/>
              </a:rPr>
              <a:t> of the </a:t>
            </a:r>
            <a:r>
              <a:rPr lang="fr-FR" sz="2600" dirty="0" err="1">
                <a:ln w="0"/>
                <a:solidFill>
                  <a:schemeClr val="bg1"/>
                </a:solidFill>
                <a:effectLst>
                  <a:outerShdw blurRad="38100" dist="19050" dir="2700000" algn="tl" rotWithShape="0">
                    <a:prstClr val="black">
                      <a:alpha val="40000"/>
                    </a:prstClr>
                  </a:outerShdw>
                </a:effectLst>
                <a:latin typeface="Bahnschrift SemiBold"/>
              </a:rPr>
              <a:t>submission</a:t>
            </a:r>
            <a:r>
              <a:rPr lang="fr-FR" sz="2600" dirty="0">
                <a:ln w="0"/>
                <a:solidFill>
                  <a:schemeClr val="bg1"/>
                </a:solidFill>
                <a:effectLst>
                  <a:outerShdw blurRad="38100" dist="19050" dir="2700000" algn="tl" rotWithShape="0">
                    <a:prstClr val="black">
                      <a:alpha val="40000"/>
                    </a:prstClr>
                  </a:outerShdw>
                </a:effectLst>
                <a:latin typeface="Bahnschrift SemiBold"/>
              </a:rPr>
              <a:t> and </a:t>
            </a:r>
            <a:r>
              <a:rPr lang="fr-FR" sz="2600" dirty="0" err="1">
                <a:ln w="0"/>
                <a:solidFill>
                  <a:schemeClr val="bg1"/>
                </a:solidFill>
                <a:effectLst>
                  <a:outerShdw blurRad="38100" dist="19050" dir="2700000" algn="tl" rotWithShape="0">
                    <a:prstClr val="black">
                      <a:alpha val="40000"/>
                    </a:prstClr>
                  </a:outerShdw>
                </a:effectLst>
                <a:latin typeface="Bahnschrift SemiBold"/>
              </a:rPr>
              <a:t>displaying</a:t>
            </a:r>
            <a:r>
              <a:rPr lang="fr-FR" sz="2600" dirty="0">
                <a:ln w="0"/>
                <a:solidFill>
                  <a:schemeClr val="bg1"/>
                </a:solidFill>
                <a:effectLst>
                  <a:outerShdw blurRad="38100" dist="19050" dir="2700000" algn="tl" rotWithShape="0">
                    <a:prstClr val="black">
                      <a:alpha val="40000"/>
                    </a:prstClr>
                  </a:outerShdw>
                </a:effectLst>
                <a:latin typeface="Bahnschrift SemiBold"/>
              </a:rPr>
              <a:t> the scores.</a:t>
            </a:r>
          </a:p>
          <a:p>
            <a:pPr marL="457200" indent="-457200" algn="just">
              <a:buFont typeface="Arial" panose="020B0604020202020204" pitchFamily="34" charset="0"/>
              <a:buChar char="•"/>
            </a:pPr>
            <a:r>
              <a:rPr lang="fr-FR" sz="2600" dirty="0">
                <a:ln w="0"/>
                <a:solidFill>
                  <a:schemeClr val="bg1"/>
                </a:solidFill>
                <a:effectLst>
                  <a:outerShdw blurRad="38100" dist="19050" dir="2700000" algn="tl" rotWithShape="0">
                    <a:prstClr val="black">
                      <a:alpha val="40000"/>
                    </a:prstClr>
                  </a:outerShdw>
                </a:effectLst>
                <a:latin typeface="Bahnschrift SemiBold"/>
              </a:rPr>
              <a:t>Recognition in </a:t>
            </a:r>
            <a:r>
              <a:rPr lang="fr-FR" sz="2600" dirty="0" err="1">
                <a:ln w="0"/>
                <a:solidFill>
                  <a:schemeClr val="bg1"/>
                </a:solidFill>
                <a:effectLst>
                  <a:outerShdw blurRad="38100" dist="19050" dir="2700000" algn="tl" rotWithShape="0">
                    <a:prstClr val="black">
                      <a:alpha val="40000"/>
                    </a:prstClr>
                  </a:outerShdw>
                </a:effectLst>
                <a:latin typeface="Bahnschrift SemiBold"/>
              </a:rPr>
              <a:t>terms</a:t>
            </a:r>
            <a:r>
              <a:rPr lang="fr-FR" sz="2600" dirty="0">
                <a:ln w="0"/>
                <a:solidFill>
                  <a:schemeClr val="bg1"/>
                </a:solidFill>
                <a:effectLst>
                  <a:outerShdw blurRad="38100" dist="19050" dir="2700000" algn="tl" rotWithShape="0">
                    <a:prstClr val="black">
                      <a:alpha val="40000"/>
                    </a:prstClr>
                  </a:outerShdw>
                </a:effectLst>
                <a:latin typeface="Bahnschrift SemiBold"/>
              </a:rPr>
              <a:t> of badges </a:t>
            </a:r>
            <a:r>
              <a:rPr lang="fr-FR" sz="2600" dirty="0" err="1">
                <a:ln w="0"/>
                <a:solidFill>
                  <a:schemeClr val="bg1"/>
                </a:solidFill>
                <a:effectLst>
                  <a:outerShdw blurRad="38100" dist="19050" dir="2700000" algn="tl" rotWithShape="0">
                    <a:prstClr val="black">
                      <a:alpha val="40000"/>
                    </a:prstClr>
                  </a:outerShdw>
                </a:effectLst>
                <a:latin typeface="Bahnschrift SemiBold"/>
              </a:rPr>
              <a:t>ensuring</a:t>
            </a:r>
            <a:r>
              <a:rPr lang="fr-FR" sz="2600" dirty="0">
                <a:ln w="0"/>
                <a:solidFill>
                  <a:schemeClr val="bg1"/>
                </a:solidFill>
                <a:effectLst>
                  <a:outerShdw blurRad="38100" dist="19050" dir="2700000" algn="tl" rotWithShape="0">
                    <a:prstClr val="black">
                      <a:alpha val="40000"/>
                    </a:prstClr>
                  </a:outerShdw>
                </a:effectLst>
                <a:latin typeface="Bahnschrift SemiBold"/>
              </a:rPr>
              <a:t> motivation and </a:t>
            </a:r>
            <a:r>
              <a:rPr lang="fr-FR" sz="2600" dirty="0" err="1">
                <a:ln w="0"/>
                <a:solidFill>
                  <a:schemeClr val="bg1"/>
                </a:solidFill>
                <a:effectLst>
                  <a:outerShdw blurRad="38100" dist="19050" dir="2700000" algn="tl" rotWithShape="0">
                    <a:prstClr val="black">
                      <a:alpha val="40000"/>
                    </a:prstClr>
                  </a:outerShdw>
                </a:effectLst>
                <a:latin typeface="Bahnschrift SemiBold"/>
              </a:rPr>
              <a:t>consistency</a:t>
            </a:r>
            <a:r>
              <a:rPr lang="fr-FR" sz="2600" dirty="0">
                <a:ln w="0"/>
                <a:solidFill>
                  <a:schemeClr val="bg1"/>
                </a:solidFill>
                <a:effectLst>
                  <a:outerShdw blurRad="38100" dist="19050" dir="2700000" algn="tl" rotWithShape="0">
                    <a:prstClr val="black">
                      <a:alpha val="40000"/>
                    </a:prstClr>
                  </a:outerShdw>
                </a:effectLst>
                <a:latin typeface="Bahnschrift SemiBold"/>
              </a:rPr>
              <a:t>.</a:t>
            </a:r>
          </a:p>
          <a:p>
            <a:pPr marL="457200" indent="-457200" algn="just">
              <a:buFont typeface="Arial" panose="020B0604020202020204" pitchFamily="34" charset="0"/>
              <a:buChar char="•"/>
            </a:pPr>
            <a:r>
              <a:rPr lang="fr-FR" sz="2600" dirty="0" err="1">
                <a:ln w="0"/>
                <a:solidFill>
                  <a:schemeClr val="bg1"/>
                </a:solidFill>
                <a:effectLst>
                  <a:outerShdw blurRad="38100" dist="19050" dir="2700000" algn="tl" rotWithShape="0">
                    <a:prstClr val="black">
                      <a:alpha val="40000"/>
                    </a:prstClr>
                  </a:outerShdw>
                </a:effectLst>
                <a:latin typeface="Bahnschrift SemiBold"/>
              </a:rPr>
              <a:t>Creating</a:t>
            </a:r>
            <a:r>
              <a:rPr lang="fr-FR" sz="2600" dirty="0">
                <a:ln w="0"/>
                <a:solidFill>
                  <a:schemeClr val="bg1"/>
                </a:solidFill>
                <a:effectLst>
                  <a:outerShdw blurRad="38100" dist="19050" dir="2700000" algn="tl" rotWithShape="0">
                    <a:prstClr val="black">
                      <a:alpha val="40000"/>
                    </a:prstClr>
                  </a:outerShdw>
                </a:effectLst>
                <a:latin typeface="Bahnschrift SemiBold"/>
              </a:rPr>
              <a:t> and </a:t>
            </a:r>
            <a:r>
              <a:rPr lang="fr-FR" sz="2600" dirty="0" err="1">
                <a:ln w="0"/>
                <a:solidFill>
                  <a:schemeClr val="bg1"/>
                </a:solidFill>
                <a:effectLst>
                  <a:outerShdw blurRad="38100" dist="19050" dir="2700000" algn="tl" rotWithShape="0">
                    <a:prstClr val="black">
                      <a:alpha val="40000"/>
                    </a:prstClr>
                  </a:outerShdw>
                </a:effectLst>
                <a:latin typeface="Bahnschrift SemiBold"/>
              </a:rPr>
              <a:t>joining</a:t>
            </a:r>
            <a:r>
              <a:rPr lang="fr-FR" sz="2600" dirty="0">
                <a:ln w="0"/>
                <a:solidFill>
                  <a:schemeClr val="bg1"/>
                </a:solidFill>
                <a:effectLst>
                  <a:outerShdw blurRad="38100" dist="19050" dir="2700000" algn="tl" rotWithShape="0">
                    <a:prstClr val="black">
                      <a:alpha val="40000"/>
                    </a:prstClr>
                  </a:outerShdw>
                </a:effectLst>
                <a:latin typeface="Bahnschrift SemiBold"/>
              </a:rPr>
              <a:t> groups of </a:t>
            </a:r>
            <a:r>
              <a:rPr lang="fr-FR" sz="2600" dirty="0" err="1">
                <a:ln w="0"/>
                <a:solidFill>
                  <a:schemeClr val="bg1"/>
                </a:solidFill>
                <a:effectLst>
                  <a:outerShdw blurRad="38100" dist="19050" dir="2700000" algn="tl" rotWithShape="0">
                    <a:prstClr val="black">
                      <a:alpha val="40000"/>
                    </a:prstClr>
                  </a:outerShdw>
                </a:effectLst>
                <a:latin typeface="Bahnschrift SemiBold"/>
              </a:rPr>
              <a:t>students</a:t>
            </a:r>
            <a:r>
              <a:rPr lang="fr-FR" sz="2600" dirty="0">
                <a:ln w="0"/>
                <a:solidFill>
                  <a:schemeClr val="bg1"/>
                </a:solidFill>
                <a:effectLst>
                  <a:outerShdw blurRad="38100" dist="19050" dir="2700000" algn="tl" rotWithShape="0">
                    <a:prstClr val="black">
                      <a:alpha val="40000"/>
                    </a:prstClr>
                  </a:outerShdw>
                </a:effectLst>
                <a:latin typeface="Bahnschrift SemiBold"/>
              </a:rPr>
              <a:t>.</a:t>
            </a:r>
          </a:p>
          <a:p>
            <a:pPr marL="457200" indent="-457200" algn="just">
              <a:buFont typeface="Arial" panose="020B0604020202020204" pitchFamily="34" charset="0"/>
              <a:buChar char="•"/>
            </a:pPr>
            <a:r>
              <a:rPr lang="fr-FR" sz="2600" dirty="0" err="1">
                <a:ln w="0"/>
                <a:solidFill>
                  <a:schemeClr val="bg1"/>
                </a:solidFill>
                <a:effectLst>
                  <a:outerShdw blurRad="38100" dist="19050" dir="2700000" algn="tl" rotWithShape="0">
                    <a:prstClr val="black">
                      <a:alpha val="40000"/>
                    </a:prstClr>
                  </a:outerShdw>
                </a:effectLst>
                <a:latin typeface="Bahnschrift SemiBold"/>
              </a:rPr>
              <a:t>Notifying</a:t>
            </a:r>
            <a:r>
              <a:rPr lang="fr-FR" sz="2600" dirty="0">
                <a:ln w="0"/>
                <a:solidFill>
                  <a:schemeClr val="bg1"/>
                </a:solidFill>
                <a:effectLst>
                  <a:outerShdw blurRad="38100" dist="19050" dir="2700000" algn="tl" rotWithShape="0">
                    <a:prstClr val="black">
                      <a:alpha val="40000"/>
                    </a:prstClr>
                  </a:outerShdw>
                </a:effectLst>
                <a:latin typeface="Bahnschrift SemiBold"/>
              </a:rPr>
              <a:t> </a:t>
            </a:r>
            <a:r>
              <a:rPr lang="fr-FR" sz="2600" dirty="0" err="1">
                <a:ln w="0"/>
                <a:solidFill>
                  <a:schemeClr val="bg1"/>
                </a:solidFill>
                <a:effectLst>
                  <a:outerShdw blurRad="38100" dist="19050" dir="2700000" algn="tl" rotWithShape="0">
                    <a:prstClr val="black">
                      <a:alpha val="40000"/>
                    </a:prstClr>
                  </a:outerShdw>
                </a:effectLst>
                <a:latin typeface="Bahnschrift SemiBold"/>
              </a:rPr>
              <a:t>users</a:t>
            </a:r>
            <a:r>
              <a:rPr lang="fr-FR" sz="2600" dirty="0">
                <a:ln w="0"/>
                <a:solidFill>
                  <a:schemeClr val="bg1"/>
                </a:solidFill>
                <a:effectLst>
                  <a:outerShdw blurRad="38100" dist="19050" dir="2700000" algn="tl" rotWithShape="0">
                    <a:prstClr val="black">
                      <a:alpha val="40000"/>
                    </a:prstClr>
                  </a:outerShdw>
                </a:effectLst>
                <a:latin typeface="Bahnschrift SemiBold"/>
              </a:rPr>
              <a:t> </a:t>
            </a:r>
            <a:r>
              <a:rPr lang="fr-FR" sz="2600" dirty="0" err="1">
                <a:ln w="0"/>
                <a:solidFill>
                  <a:schemeClr val="bg1"/>
                </a:solidFill>
                <a:effectLst>
                  <a:outerShdw blurRad="38100" dist="19050" dir="2700000" algn="tl" rotWithShape="0">
                    <a:prstClr val="black">
                      <a:alpha val="40000"/>
                    </a:prstClr>
                  </a:outerShdw>
                </a:effectLst>
                <a:latin typeface="Bahnschrift SemiBold"/>
              </a:rPr>
              <a:t>regarding</a:t>
            </a:r>
            <a:r>
              <a:rPr lang="fr-FR" sz="2600" dirty="0">
                <a:ln w="0"/>
                <a:solidFill>
                  <a:schemeClr val="bg1"/>
                </a:solidFill>
                <a:effectLst>
                  <a:outerShdw blurRad="38100" dist="19050" dir="2700000" algn="tl" rotWithShape="0">
                    <a:prstClr val="black">
                      <a:alpha val="40000"/>
                    </a:prstClr>
                  </a:outerShdw>
                </a:effectLst>
                <a:latin typeface="Bahnschrift SemiBold"/>
              </a:rPr>
              <a:t> updates and </a:t>
            </a:r>
            <a:r>
              <a:rPr lang="fr-FR" sz="2600" dirty="0" err="1">
                <a:ln w="0"/>
                <a:solidFill>
                  <a:schemeClr val="bg1"/>
                </a:solidFill>
                <a:effectLst>
                  <a:outerShdw blurRad="38100" dist="19050" dir="2700000" algn="tl" rotWithShape="0">
                    <a:prstClr val="black">
                      <a:alpha val="40000"/>
                    </a:prstClr>
                  </a:outerShdw>
                </a:effectLst>
                <a:latin typeface="Bahnschrift SemiBold"/>
              </a:rPr>
              <a:t>tournaments</a:t>
            </a:r>
            <a:r>
              <a:rPr lang="fr-FR" sz="2600" dirty="0">
                <a:ln w="0"/>
                <a:solidFill>
                  <a:schemeClr val="bg1"/>
                </a:solidFill>
                <a:effectLst>
                  <a:outerShdw blurRad="38100" dist="19050" dir="2700000" algn="tl" rotWithShape="0">
                    <a:prstClr val="black">
                      <a:alpha val="40000"/>
                    </a:prstClr>
                  </a:outerShdw>
                </a:effectLst>
                <a:latin typeface="Bahnschrift SemiBold"/>
              </a:rPr>
              <a:t> </a:t>
            </a:r>
            <a:r>
              <a:rPr lang="fr-FR" sz="2600" dirty="0" err="1">
                <a:ln w="0"/>
                <a:solidFill>
                  <a:schemeClr val="bg1"/>
                </a:solidFill>
                <a:effectLst>
                  <a:outerShdw blurRad="38100" dist="19050" dir="2700000" algn="tl" rotWithShape="0">
                    <a:prstClr val="black">
                      <a:alpha val="40000"/>
                    </a:prstClr>
                  </a:outerShdw>
                </a:effectLst>
                <a:latin typeface="Bahnschrift SemiBold"/>
              </a:rPr>
              <a:t>whenever</a:t>
            </a:r>
            <a:r>
              <a:rPr lang="fr-FR" sz="2600" dirty="0">
                <a:ln w="0"/>
                <a:solidFill>
                  <a:schemeClr val="bg1"/>
                </a:solidFill>
                <a:effectLst>
                  <a:outerShdw blurRad="38100" dist="19050" dir="2700000" algn="tl" rotWithShape="0">
                    <a:prstClr val="black">
                      <a:alpha val="40000"/>
                    </a:prstClr>
                  </a:outerShdw>
                </a:effectLst>
                <a:latin typeface="Bahnschrift SemiBold"/>
              </a:rPr>
              <a:t> </a:t>
            </a:r>
            <a:r>
              <a:rPr lang="fr-FR" sz="2600" dirty="0" err="1">
                <a:ln w="0"/>
                <a:solidFill>
                  <a:schemeClr val="bg1"/>
                </a:solidFill>
                <a:effectLst>
                  <a:outerShdw blurRad="38100" dist="19050" dir="2700000" algn="tl" rotWithShape="0">
                    <a:prstClr val="black">
                      <a:alpha val="40000"/>
                    </a:prstClr>
                  </a:outerShdw>
                </a:effectLst>
                <a:latin typeface="Bahnschrift SemiBold"/>
              </a:rPr>
              <a:t>needed</a:t>
            </a:r>
            <a:r>
              <a:rPr lang="fr-FR" sz="2600" dirty="0">
                <a:ln w="0"/>
                <a:solidFill>
                  <a:schemeClr val="bg1"/>
                </a:solidFill>
                <a:effectLst>
                  <a:outerShdw blurRad="38100" dist="19050" dir="2700000" algn="tl" rotWithShape="0">
                    <a:prstClr val="black">
                      <a:alpha val="40000"/>
                    </a:prstClr>
                  </a:outerShdw>
                </a:effectLst>
                <a:latin typeface="Bahnschrift SemiBold"/>
              </a:rPr>
              <a:t>.</a:t>
            </a:r>
          </a:p>
        </p:txBody>
      </p:sp>
      <p:sp>
        <p:nvSpPr>
          <p:cNvPr id="3" name="Rectangle 2">
            <a:extLst>
              <a:ext uri="{FF2B5EF4-FFF2-40B4-BE49-F238E27FC236}">
                <a16:creationId xmlns:a16="http://schemas.microsoft.com/office/drawing/2014/main" id="{1C80B313-A940-997A-8E46-11C0D3CA08AC}"/>
              </a:ext>
            </a:extLst>
          </p:cNvPr>
          <p:cNvSpPr/>
          <p:nvPr/>
        </p:nvSpPr>
        <p:spPr>
          <a:xfrm>
            <a:off x="1463044" y="84917"/>
            <a:ext cx="10456563" cy="923330"/>
          </a:xfrm>
          <a:prstGeom prst="rect">
            <a:avLst/>
          </a:prstGeom>
          <a:noFill/>
        </p:spPr>
        <p:txBody>
          <a:bodyPr wrap="square" lIns="91440" tIns="45720" rIns="91440" bIns="45720" anchor="t">
            <a:spAutoFit/>
          </a:bodyPr>
          <a:lstStyle/>
          <a:p>
            <a:r>
              <a:rPr lang="en-GB" sz="5400">
                <a:ln w="0"/>
                <a:solidFill>
                  <a:schemeClr val="bg1"/>
                </a:solidFill>
                <a:effectLst>
                  <a:outerShdw blurRad="38100" dist="19050" dir="2700000" algn="tl" rotWithShape="0">
                    <a:schemeClr val="dk1">
                      <a:alpha val="40000"/>
                    </a:schemeClr>
                  </a:outerShdw>
                </a:effectLst>
                <a:latin typeface="Bahnschrift SemiBold"/>
              </a:rPr>
              <a:t>Requirements</a:t>
            </a:r>
            <a:endParaRPr lang="en-GB" sz="5400">
              <a:ln w="0"/>
              <a:solidFill>
                <a:schemeClr val="bg1"/>
              </a:solidFill>
              <a:effectLst>
                <a:outerShdw blurRad="38100" dist="19050" dir="2700000" algn="tl" rotWithShape="0">
                  <a:prstClr val="black">
                    <a:alpha val="40000"/>
                  </a:prstClr>
                </a:outerShdw>
              </a:effectLst>
              <a:latin typeface="Bahnschrift SemiBold"/>
            </a:endParaRPr>
          </a:p>
        </p:txBody>
      </p:sp>
    </p:spTree>
    <p:extLst>
      <p:ext uri="{BB962C8B-B14F-4D97-AF65-F5344CB8AC3E}">
        <p14:creationId xmlns:p14="http://schemas.microsoft.com/office/powerpoint/2010/main" val="965600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a:extLst>
            <a:ext uri="{FF2B5EF4-FFF2-40B4-BE49-F238E27FC236}">
              <a16:creationId xmlns:a16="http://schemas.microsoft.com/office/drawing/2014/main" id="{307703C6-6A4C-2202-E8FB-9FE6BBBBAC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494E94-F4E1-9922-006D-9EAD5A9CE003}"/>
              </a:ext>
            </a:extLst>
          </p:cNvPr>
          <p:cNvSpPr/>
          <p:nvPr/>
        </p:nvSpPr>
        <p:spPr>
          <a:xfrm>
            <a:off x="0" y="0"/>
            <a:ext cx="12192000" cy="6858000"/>
          </a:xfrm>
          <a:prstGeom prst="rect">
            <a:avLst/>
          </a:prstGeom>
          <a:blipFill dpi="0" rotWithShape="1">
            <a:blip r:embed="rId3">
              <a:alphaModFix amt="40000"/>
              <a:extLst>
                <a:ext uri="{28A0092B-C50C-407E-A947-70E740481C1C}">
                  <a14:useLocalDpi xmlns:a14="http://schemas.microsoft.com/office/drawing/2010/main" val="0"/>
                </a:ext>
              </a:extLst>
            </a:blip>
            <a:srcRect/>
            <a:stretch>
              <a:fillRect l="-3248" t="-2313" b="-285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30AC64D3-1F81-A001-5E93-016C6170F2F4}"/>
              </a:ext>
            </a:extLst>
          </p:cNvPr>
          <p:cNvSpPr/>
          <p:nvPr/>
        </p:nvSpPr>
        <p:spPr>
          <a:xfrm>
            <a:off x="11400000" y="6066000"/>
            <a:ext cx="792000" cy="792000"/>
          </a:xfrm>
          <a:prstGeom prst="rect">
            <a:avLst/>
          </a:prstGeom>
          <a:blipFill dpi="0" rotWithShape="1">
            <a:blip r:embed="rId4">
              <a:extLst>
                <a:ext uri="{BEBA8EAE-BF5A-486C-A8C5-ECC9F3942E4B}">
                  <a14:imgProps xmlns:a14="http://schemas.microsoft.com/office/drawing/2010/main">
                    <a14:imgLayer r:embed="rId5">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B025D6B0-01B1-24C3-B394-BCD51F1D6713}"/>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C6D8668-060C-7CB8-732E-9BBE4E4170F7}"/>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7FBE7A69-50F7-0E0F-6385-D2289693BB9A}"/>
              </a:ext>
            </a:extLst>
          </p:cNvPr>
          <p:cNvSpPr/>
          <p:nvPr/>
        </p:nvSpPr>
        <p:spPr>
          <a:xfrm>
            <a:off x="1623466" y="2928533"/>
            <a:ext cx="8945077" cy="1446550"/>
          </a:xfrm>
          <a:prstGeom prst="rect">
            <a:avLst/>
          </a:prstGeom>
          <a:noFill/>
        </p:spPr>
        <p:txBody>
          <a:bodyPr wrap="none" lIns="91440" tIns="45720" rIns="91440" bIns="45720">
            <a:spAutoFit/>
          </a:bodyPr>
          <a:lstStyle/>
          <a:p>
            <a:pPr algn="ctr"/>
            <a:r>
              <a:rPr lang="fr-FR" sz="88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CKB Architecture</a:t>
            </a:r>
          </a:p>
        </p:txBody>
      </p:sp>
    </p:spTree>
    <p:extLst>
      <p:ext uri="{BB962C8B-B14F-4D97-AF65-F5344CB8AC3E}">
        <p14:creationId xmlns:p14="http://schemas.microsoft.com/office/powerpoint/2010/main" val="3423948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425A6D">
                <a:lumMod val="80000"/>
                <a:lumOff val="20000"/>
              </a:srgbClr>
            </a:gs>
            <a:gs pos="0">
              <a:srgbClr val="162126"/>
            </a:gs>
          </a:gsLst>
          <a:lin ang="2700000" scaled="1"/>
          <a:tileRect/>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64C9A91-1652-CD7C-C6CB-0B062C9C16DC}"/>
              </a:ext>
            </a:extLst>
          </p:cNvPr>
          <p:cNvSpPr/>
          <p:nvPr/>
        </p:nvSpPr>
        <p:spPr>
          <a:xfrm>
            <a:off x="11400000" y="6066000"/>
            <a:ext cx="792000" cy="792000"/>
          </a:xfrm>
          <a:prstGeom prst="rect">
            <a:avLst/>
          </a:prstGeom>
          <a:blipFill dpi="0" rotWithShape="1">
            <a:blip r:embed="rId3">
              <a:extLst>
                <a:ext uri="{BEBA8EAE-BF5A-486C-A8C5-ECC9F3942E4B}">
                  <a14:imgProps xmlns:a14="http://schemas.microsoft.com/office/drawing/2010/main">
                    <a14:imgLayer r:embed="rId4">
                      <a14:imgEffect>
                        <a14:backgroundRemoval t="10000" b="90000" l="10000" r="90000">
                          <a14:foregroundMark x1="37975" y1="32780" x2="29641" y2="46680"/>
                          <a14:foregroundMark x1="29641" y1="46680" x2="47679" y2="42531"/>
                          <a14:foregroundMark x1="47679" y1="42531" x2="65612" y2="50000"/>
                          <a14:foregroundMark x1="65612" y1="50000" x2="72152" y2="45643"/>
                          <a14:foregroundMark x1="69198" y1="35166" x2="72152" y2="64627"/>
                          <a14:foregroundMark x1="71835" y1="36411" x2="66561" y2="60788"/>
                          <a14:foregroundMark x1="67089" y1="40249" x2="64768" y2="51556"/>
                          <a14:foregroundMark x1="56435" y1="39108" x2="50844" y2="63071"/>
                          <a14:foregroundMark x1="51371" y1="45332" x2="49051" y2="60166"/>
                          <a14:foregroundMark x1="37975" y1="48859" x2="51055" y2="60477"/>
                          <a14:foregroundMark x1="51055" y1="60477" x2="51055" y2="60477"/>
                          <a14:foregroundMark x1="24367" y1="46162" x2="33544" y2="53942"/>
                          <a14:foregroundMark x1="27637" y1="50000" x2="32700" y2="59544"/>
                          <a14:foregroundMark x1="37131" y1="55705" x2="43354" y2="60477"/>
                          <a14:foregroundMark x1="47574" y1="49170" x2="45992" y2="55705"/>
                          <a14:foregroundMark x1="56751" y1="56846" x2="57068" y2="61929"/>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p>
        </p:txBody>
      </p:sp>
      <p:pic>
        <p:nvPicPr>
          <p:cNvPr id="1028" name="Picture 4" descr="Politecnico di Milano - Wikipedia">
            <a:extLst>
              <a:ext uri="{FF2B5EF4-FFF2-40B4-BE49-F238E27FC236}">
                <a16:creationId xmlns:a16="http://schemas.microsoft.com/office/drawing/2014/main" id="{2C9D1405-36EA-AF64-FDA9-1512F7676F3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4376" y="86322"/>
            <a:ext cx="979672" cy="720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211A09B-5279-145A-534C-7B3672FCD1D1}"/>
              </a:ext>
            </a:extLst>
          </p:cNvPr>
          <p:cNvSpPr/>
          <p:nvPr/>
        </p:nvSpPr>
        <p:spPr>
          <a:xfrm>
            <a:off x="57751" y="6433124"/>
            <a:ext cx="2622833" cy="338554"/>
          </a:xfrm>
          <a:prstGeom prst="rect">
            <a:avLst/>
          </a:prstGeom>
          <a:noFill/>
        </p:spPr>
        <p:txBody>
          <a:bodyPr wrap="none" lIns="91440" tIns="45720" rIns="91440" bIns="45720">
            <a:spAutoFit/>
          </a:bodyPr>
          <a:lstStyle/>
          <a:p>
            <a:pPr algn="ct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A.Valica</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R.Tiwari</a:t>
            </a:r>
            <a:r>
              <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 </a:t>
            </a:r>
            <a:r>
              <a:rPr lang="fr-FR" sz="1600" err="1">
                <a:ln w="0"/>
                <a:solidFill>
                  <a:schemeClr val="bg1"/>
                </a:solidFill>
                <a:effectLst>
                  <a:outerShdw blurRad="38100" dist="19050" dir="2700000" algn="tl" rotWithShape="0">
                    <a:schemeClr val="dk1">
                      <a:alpha val="40000"/>
                    </a:schemeClr>
                  </a:outerShdw>
                </a:effectLst>
                <a:latin typeface="Bahnschrift SemiBold" panose="020B0502040204020203" pitchFamily="34" charset="0"/>
              </a:rPr>
              <a:t>P.Garcia</a:t>
            </a:r>
            <a:endParaRPr lang="fr-FR" sz="1600">
              <a:ln w="0"/>
              <a:solidFill>
                <a:schemeClr val="bg1"/>
              </a:solidFill>
              <a:effectLst>
                <a:outerShdw blurRad="38100" dist="19050" dir="2700000" algn="tl" rotWithShape="0">
                  <a:schemeClr val="dk1">
                    <a:alpha val="40000"/>
                  </a:schemeClr>
                </a:outerShdw>
              </a:effectLst>
              <a:latin typeface="Bahnschrift SemiBold" panose="020B0502040204020203" pitchFamily="34" charset="0"/>
            </a:endParaRPr>
          </a:p>
        </p:txBody>
      </p:sp>
      <p:sp>
        <p:nvSpPr>
          <p:cNvPr id="2" name="Rectangle 1">
            <a:extLst>
              <a:ext uri="{FF2B5EF4-FFF2-40B4-BE49-F238E27FC236}">
                <a16:creationId xmlns:a16="http://schemas.microsoft.com/office/drawing/2014/main" id="{32D0BED4-6B43-2617-AB39-476F833EDB01}"/>
              </a:ext>
            </a:extLst>
          </p:cNvPr>
          <p:cNvSpPr/>
          <p:nvPr/>
        </p:nvSpPr>
        <p:spPr>
          <a:xfrm>
            <a:off x="1463044" y="84917"/>
            <a:ext cx="10456563" cy="923330"/>
          </a:xfrm>
          <a:prstGeom prst="rect">
            <a:avLst/>
          </a:prstGeom>
          <a:noFill/>
        </p:spPr>
        <p:txBody>
          <a:bodyPr wrap="square" lIns="91440" tIns="45720" rIns="91440" bIns="45720" anchor="t">
            <a:spAutoFit/>
          </a:bodyPr>
          <a:lstStyle/>
          <a:p>
            <a:r>
              <a:rPr lang="en-GB" sz="5400">
                <a:ln w="0"/>
                <a:solidFill>
                  <a:schemeClr val="bg1"/>
                </a:solidFill>
                <a:effectLst>
                  <a:outerShdw blurRad="38100" dist="19050" dir="2700000" algn="tl" rotWithShape="0">
                    <a:schemeClr val="dk1">
                      <a:alpha val="40000"/>
                    </a:schemeClr>
                  </a:outerShdw>
                </a:effectLst>
                <a:latin typeface="Bahnschrift SemiBold"/>
              </a:rPr>
              <a:t>Architecture: High-level view</a:t>
            </a:r>
            <a:endParaRPr lang="en-GB" sz="5400">
              <a:ln w="0"/>
              <a:solidFill>
                <a:schemeClr val="bg1"/>
              </a:solidFill>
              <a:effectLst>
                <a:outerShdw blurRad="38100" dist="19050" dir="2700000" algn="tl" rotWithShape="0">
                  <a:prstClr val="black">
                    <a:alpha val="40000"/>
                  </a:prstClr>
                </a:outerShdw>
              </a:effectLst>
              <a:latin typeface="Bahnschrift SemiBold"/>
            </a:endParaRPr>
          </a:p>
        </p:txBody>
      </p:sp>
      <p:pic>
        <p:nvPicPr>
          <p:cNvPr id="3" name="Image 2" descr="Une image contenant texte, capture d’écran, diagramme, cercle">
            <a:extLst>
              <a:ext uri="{FF2B5EF4-FFF2-40B4-BE49-F238E27FC236}">
                <a16:creationId xmlns:a16="http://schemas.microsoft.com/office/drawing/2014/main" id="{431177E1-8915-AF09-D59B-DCD0742120B5}"/>
              </a:ext>
            </a:extLst>
          </p:cNvPr>
          <p:cNvPicPr>
            <a:picLocks noChangeAspect="1"/>
          </p:cNvPicPr>
          <p:nvPr/>
        </p:nvPicPr>
        <p:blipFill>
          <a:blip r:embed="rId6"/>
          <a:stretch>
            <a:fillRect/>
          </a:stretch>
        </p:blipFill>
        <p:spPr>
          <a:xfrm>
            <a:off x="95250" y="1388559"/>
            <a:ext cx="3619500" cy="2052057"/>
          </a:xfrm>
          <a:prstGeom prst="rect">
            <a:avLst/>
          </a:prstGeom>
        </p:spPr>
      </p:pic>
      <p:sp>
        <p:nvSpPr>
          <p:cNvPr id="5" name="Rectangle 4">
            <a:extLst>
              <a:ext uri="{FF2B5EF4-FFF2-40B4-BE49-F238E27FC236}">
                <a16:creationId xmlns:a16="http://schemas.microsoft.com/office/drawing/2014/main" id="{55616E33-1414-CDE2-6894-6085758142F1}"/>
              </a:ext>
            </a:extLst>
          </p:cNvPr>
          <p:cNvSpPr/>
          <p:nvPr/>
        </p:nvSpPr>
        <p:spPr>
          <a:xfrm>
            <a:off x="5497418" y="1150753"/>
            <a:ext cx="4294697" cy="523220"/>
          </a:xfrm>
          <a:prstGeom prst="rect">
            <a:avLst/>
          </a:prstGeom>
          <a:noFill/>
        </p:spPr>
        <p:txBody>
          <a:bodyPr wrap="square" lIns="91440" tIns="45720" rIns="91440" bIns="45720" anchor="t">
            <a:spAutoFit/>
          </a:bodyPr>
          <a:lstStyle/>
          <a:p>
            <a:pPr algn="ctr"/>
            <a:r>
              <a:rPr lang="en-US" sz="2800">
                <a:ln w="0"/>
                <a:solidFill>
                  <a:schemeClr val="bg1"/>
                </a:solidFill>
                <a:effectLst>
                  <a:outerShdw blurRad="38100" dist="19050" dir="2700000" algn="tl" rotWithShape="0">
                    <a:prstClr val="black">
                      <a:alpha val="40000"/>
                    </a:prstClr>
                  </a:outerShdw>
                </a:effectLst>
                <a:latin typeface="Bahnschrift SemiBold"/>
                <a:cs typeface="Calibri" panose="020F0502020204030204"/>
              </a:rPr>
              <a:t>Three-Tier Architecture: </a:t>
            </a:r>
            <a:endParaRPr lang="en-US" sz="2800">
              <a:solidFill>
                <a:schemeClr val="bg1"/>
              </a:solidFill>
              <a:ea typeface="Calibri" panose="020F0502020204030204"/>
              <a:cs typeface="Calibri" panose="020F0502020204030204"/>
            </a:endParaRPr>
          </a:p>
        </p:txBody>
      </p:sp>
      <p:pic>
        <p:nvPicPr>
          <p:cNvPr id="6" name="Image 5" descr="Une image contenant texte, diagramme, capture d’écran, Parallèle&#10;&#10;Description générée automatiquement">
            <a:extLst>
              <a:ext uri="{FF2B5EF4-FFF2-40B4-BE49-F238E27FC236}">
                <a16:creationId xmlns:a16="http://schemas.microsoft.com/office/drawing/2014/main" id="{E65ECE72-5D52-9EC5-F409-81041E9B9FD2}"/>
              </a:ext>
            </a:extLst>
          </p:cNvPr>
          <p:cNvPicPr>
            <a:picLocks noChangeAspect="1"/>
          </p:cNvPicPr>
          <p:nvPr/>
        </p:nvPicPr>
        <p:blipFill>
          <a:blip r:embed="rId7"/>
          <a:stretch>
            <a:fillRect/>
          </a:stretch>
        </p:blipFill>
        <p:spPr>
          <a:xfrm>
            <a:off x="94002" y="3533775"/>
            <a:ext cx="3621995" cy="2867025"/>
          </a:xfrm>
          <a:prstGeom prst="rect">
            <a:avLst/>
          </a:prstGeom>
        </p:spPr>
      </p:pic>
      <p:sp>
        <p:nvSpPr>
          <p:cNvPr id="7" name="Rectangle 6">
            <a:extLst>
              <a:ext uri="{FF2B5EF4-FFF2-40B4-BE49-F238E27FC236}">
                <a16:creationId xmlns:a16="http://schemas.microsoft.com/office/drawing/2014/main" id="{4C443740-1C7E-2CF9-DD02-5CF5715DB0F7}"/>
              </a:ext>
            </a:extLst>
          </p:cNvPr>
          <p:cNvSpPr/>
          <p:nvPr/>
        </p:nvSpPr>
        <p:spPr>
          <a:xfrm>
            <a:off x="3906743" y="1674627"/>
            <a:ext cx="7495097" cy="1323439"/>
          </a:xfrm>
          <a:prstGeom prst="rect">
            <a:avLst/>
          </a:prstGeom>
          <a:noFill/>
        </p:spPr>
        <p:txBody>
          <a:bodyPr wrap="square" lIns="91440" tIns="45720" rIns="91440" bIns="45720" anchor="t">
            <a:spAutoFit/>
          </a:bodyPr>
          <a:lstStyle/>
          <a:p>
            <a:pPr algn="just"/>
            <a:r>
              <a:rPr lang="en-US" sz="2000">
                <a:ln w="0"/>
                <a:solidFill>
                  <a:schemeClr val="bg1"/>
                </a:solidFill>
                <a:effectLst>
                  <a:outerShdw blurRad="38100" dist="19050" dir="2700000" algn="tl" rotWithShape="0">
                    <a:prstClr val="black">
                      <a:alpha val="40000"/>
                    </a:prstClr>
                  </a:outerShdw>
                </a:effectLst>
                <a:latin typeface="Bahnschrift SemiBold"/>
                <a:cs typeface="Calibri"/>
              </a:rPr>
              <a:t>Architecture clearly divided in three layers:</a:t>
            </a:r>
            <a:endParaRPr lang="fr-FR">
              <a:solidFill>
                <a:schemeClr val="bg1"/>
              </a:solidFill>
              <a:cs typeface="Calibri" panose="020F0502020204030204"/>
            </a:endParaRPr>
          </a:p>
          <a:p>
            <a:pPr marL="457200" indent="-457200" algn="just">
              <a:buAutoNum type="arabicPeriod"/>
            </a:pPr>
            <a:r>
              <a:rPr lang="en-US" sz="2000">
                <a:ln w="0"/>
                <a:solidFill>
                  <a:schemeClr val="bg1"/>
                </a:solidFill>
                <a:effectLst>
                  <a:outerShdw blurRad="38100" dist="19050" dir="2700000" algn="tl" rotWithShape="0">
                    <a:prstClr val="black">
                      <a:alpha val="40000"/>
                    </a:prstClr>
                  </a:outerShdw>
                </a:effectLst>
                <a:latin typeface="Bahnschrift SemiBold"/>
                <a:cs typeface="Calibri"/>
              </a:rPr>
              <a:t>Presentation layer: web page (all devices) and web app</a:t>
            </a:r>
          </a:p>
          <a:p>
            <a:pPr marL="457200" indent="-457200" algn="just">
              <a:buAutoNum type="arabicPeriod"/>
            </a:pPr>
            <a:r>
              <a:rPr lang="en-US" sz="2000">
                <a:ln w="0"/>
                <a:solidFill>
                  <a:schemeClr val="bg1"/>
                </a:solidFill>
                <a:effectLst>
                  <a:outerShdw blurRad="38100" dist="19050" dir="2700000" algn="tl" rotWithShape="0">
                    <a:prstClr val="black">
                      <a:alpha val="40000"/>
                    </a:prstClr>
                  </a:outerShdw>
                </a:effectLst>
                <a:latin typeface="Bahnschrift SemiBold"/>
                <a:cs typeface="Calibri"/>
              </a:rPr>
              <a:t>Application layer: web and logic servers</a:t>
            </a:r>
            <a:endParaRPr lang="en-US">
              <a:solidFill>
                <a:schemeClr val="bg1"/>
              </a:solidFill>
              <a:latin typeface="Calibri" panose="020F0502020204030204"/>
              <a:cs typeface="Calibri"/>
            </a:endParaRPr>
          </a:p>
          <a:p>
            <a:pPr marL="457200" indent="-457200" algn="just">
              <a:buAutoNum type="arabicPeriod"/>
            </a:pPr>
            <a:r>
              <a:rPr lang="en-US" sz="2000">
                <a:ln w="0"/>
                <a:solidFill>
                  <a:schemeClr val="bg1"/>
                </a:solidFill>
                <a:effectLst>
                  <a:outerShdw blurRad="38100" dist="19050" dir="2700000" algn="tl" rotWithShape="0">
                    <a:prstClr val="black">
                      <a:alpha val="40000"/>
                    </a:prstClr>
                  </a:outerShdw>
                </a:effectLst>
                <a:latin typeface="Bahnschrift SemiBold"/>
                <a:cs typeface="Calibri"/>
              </a:rPr>
              <a:t>Data layer: accounts, battles...</a:t>
            </a:r>
            <a:endParaRPr lang="en-US">
              <a:solidFill>
                <a:schemeClr val="bg1"/>
              </a:solidFill>
              <a:latin typeface="Calibri" panose="020F0502020204030204"/>
              <a:cs typeface="Calibri"/>
            </a:endParaRPr>
          </a:p>
        </p:txBody>
      </p:sp>
      <p:sp>
        <p:nvSpPr>
          <p:cNvPr id="8" name="Rectangle 7">
            <a:extLst>
              <a:ext uri="{FF2B5EF4-FFF2-40B4-BE49-F238E27FC236}">
                <a16:creationId xmlns:a16="http://schemas.microsoft.com/office/drawing/2014/main" id="{0B3B3AF3-D56D-0B42-BB8C-3C9501E5352A}"/>
              </a:ext>
            </a:extLst>
          </p:cNvPr>
          <p:cNvSpPr/>
          <p:nvPr/>
        </p:nvSpPr>
        <p:spPr>
          <a:xfrm>
            <a:off x="5516468" y="3032606"/>
            <a:ext cx="4294697" cy="523220"/>
          </a:xfrm>
          <a:prstGeom prst="rect">
            <a:avLst/>
          </a:prstGeom>
          <a:noFill/>
        </p:spPr>
        <p:txBody>
          <a:bodyPr wrap="square" lIns="91440" tIns="45720" rIns="91440" bIns="45720" anchor="t">
            <a:spAutoFit/>
          </a:bodyPr>
          <a:lstStyle/>
          <a:p>
            <a:pPr algn="ctr"/>
            <a:r>
              <a:rPr lang="en-US" sz="2800" dirty="0">
                <a:ln w="0"/>
                <a:solidFill>
                  <a:schemeClr val="bg1"/>
                </a:solidFill>
                <a:effectLst>
                  <a:outerShdw blurRad="38100" dist="19050" dir="2700000" algn="tl" rotWithShape="0">
                    <a:prstClr val="black">
                      <a:alpha val="40000"/>
                    </a:prstClr>
                  </a:outerShdw>
                </a:effectLst>
                <a:latin typeface="Bahnschrift SemiBold"/>
                <a:cs typeface="Calibri" panose="020F0502020204030204"/>
              </a:rPr>
              <a:t>Dual-Path Architecture: </a:t>
            </a:r>
            <a:r>
              <a:rPr lang="fr-FR" dirty="0">
                <a:solidFill>
                  <a:schemeClr val="bg1"/>
                </a:solidFill>
                <a:latin typeface="Calibri"/>
                <a:cs typeface="Calibri" panose="020F0502020204030204"/>
              </a:rPr>
              <a:t> </a:t>
            </a:r>
            <a:endParaRPr lang="fr-FR" dirty="0">
              <a:solidFill>
                <a:schemeClr val="bg1"/>
              </a:solidFill>
              <a:cs typeface="Calibri" panose="020F0502020204030204"/>
            </a:endParaRPr>
          </a:p>
        </p:txBody>
      </p:sp>
      <p:sp>
        <p:nvSpPr>
          <p:cNvPr id="9" name="Rectangle 8">
            <a:extLst>
              <a:ext uri="{FF2B5EF4-FFF2-40B4-BE49-F238E27FC236}">
                <a16:creationId xmlns:a16="http://schemas.microsoft.com/office/drawing/2014/main" id="{603188ED-A5BB-F66E-E373-80219C2088F2}"/>
              </a:ext>
            </a:extLst>
          </p:cNvPr>
          <p:cNvSpPr/>
          <p:nvPr/>
        </p:nvSpPr>
        <p:spPr>
          <a:xfrm>
            <a:off x="3906743" y="3487526"/>
            <a:ext cx="7637972" cy="1621691"/>
          </a:xfrm>
          <a:prstGeom prst="rect">
            <a:avLst/>
          </a:prstGeom>
          <a:noFill/>
        </p:spPr>
        <p:txBody>
          <a:bodyPr wrap="square" lIns="91440" tIns="45720" rIns="91440" bIns="45720" anchor="t">
            <a:spAutoFit/>
          </a:bodyPr>
          <a:lstStyle/>
          <a:p>
            <a:pPr algn="just"/>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The architecture uses a different subset of components depending on the current task of the user:</a:t>
            </a:r>
            <a:endParaRPr lang="fr-FR" dirty="0">
              <a:solidFill>
                <a:schemeClr val="bg1"/>
              </a:solidFill>
            </a:endParaRPr>
          </a:p>
          <a:p>
            <a:pPr marL="342900" indent="-342900" algn="just">
              <a:buFont typeface="Calibri"/>
              <a:buChar char="-"/>
            </a:pPr>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Browsing </a:t>
            </a:r>
            <a:r>
              <a:rPr lang="en-US" sz="2000" dirty="0" err="1">
                <a:ln w="0"/>
                <a:solidFill>
                  <a:schemeClr val="bg1"/>
                </a:solidFill>
                <a:effectLst>
                  <a:outerShdw blurRad="38100" dist="19050" dir="2700000" algn="tl" rotWithShape="0">
                    <a:prstClr val="black">
                      <a:alpha val="40000"/>
                    </a:prstClr>
                  </a:outerShdw>
                </a:effectLst>
                <a:latin typeface="Bahnschrift SemiBold"/>
                <a:cs typeface="Calibri"/>
              </a:rPr>
              <a:t>usecase</a:t>
            </a:r>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 the Web page, Web Server, Database Server.</a:t>
            </a:r>
          </a:p>
          <a:p>
            <a:pPr marL="342900" indent="-342900" algn="just">
              <a:buFont typeface="Calibri"/>
              <a:buChar char="-"/>
            </a:pPr>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Functional </a:t>
            </a:r>
            <a:r>
              <a:rPr lang="en-US" sz="2000" dirty="0" err="1">
                <a:ln w="0"/>
                <a:solidFill>
                  <a:schemeClr val="bg1"/>
                </a:solidFill>
                <a:effectLst>
                  <a:outerShdw blurRad="38100" dist="19050" dir="2700000" algn="tl" rotWithShape="0">
                    <a:prstClr val="black">
                      <a:alpha val="40000"/>
                    </a:prstClr>
                  </a:outerShdw>
                </a:effectLst>
                <a:latin typeface="Bahnschrift SemiBold"/>
                <a:cs typeface="Calibri"/>
              </a:rPr>
              <a:t>usecase</a:t>
            </a:r>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 the Web Application, Application Server, Database Server.</a:t>
            </a:r>
          </a:p>
        </p:txBody>
      </p:sp>
      <p:sp>
        <p:nvSpPr>
          <p:cNvPr id="4" name="Rectangle 3">
            <a:extLst>
              <a:ext uri="{FF2B5EF4-FFF2-40B4-BE49-F238E27FC236}">
                <a16:creationId xmlns:a16="http://schemas.microsoft.com/office/drawing/2014/main" id="{17C70747-94D5-9974-E339-D64EBC16798E}"/>
              </a:ext>
            </a:extLst>
          </p:cNvPr>
          <p:cNvSpPr/>
          <p:nvPr/>
        </p:nvSpPr>
        <p:spPr>
          <a:xfrm>
            <a:off x="95249" y="3667125"/>
            <a:ext cx="3619500" cy="666750"/>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60A9F487-5FED-0EA0-47C8-183CD33D0E8F}"/>
              </a:ext>
            </a:extLst>
          </p:cNvPr>
          <p:cNvSpPr/>
          <p:nvPr/>
        </p:nvSpPr>
        <p:spPr>
          <a:xfrm>
            <a:off x="95249" y="5353049"/>
            <a:ext cx="3619500" cy="666750"/>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25CF7C95-5E2E-F0CE-1FE1-A9C96436D854}"/>
              </a:ext>
            </a:extLst>
          </p:cNvPr>
          <p:cNvSpPr/>
          <p:nvPr/>
        </p:nvSpPr>
        <p:spPr>
          <a:xfrm>
            <a:off x="95249" y="1390649"/>
            <a:ext cx="1219200" cy="2047875"/>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AD4F8952-58BA-E58D-D51F-F76C09805075}"/>
              </a:ext>
            </a:extLst>
          </p:cNvPr>
          <p:cNvSpPr/>
          <p:nvPr/>
        </p:nvSpPr>
        <p:spPr>
          <a:xfrm>
            <a:off x="1314449" y="1390649"/>
            <a:ext cx="1333500" cy="2047875"/>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E088632-54E7-C57F-5EE5-47470F35D7FB}"/>
              </a:ext>
            </a:extLst>
          </p:cNvPr>
          <p:cNvSpPr/>
          <p:nvPr/>
        </p:nvSpPr>
        <p:spPr>
          <a:xfrm>
            <a:off x="2647949" y="1390649"/>
            <a:ext cx="1066800" cy="2047875"/>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5E9A327-5387-2792-D1AB-7EE25110ED7A}"/>
              </a:ext>
            </a:extLst>
          </p:cNvPr>
          <p:cNvSpPr/>
          <p:nvPr/>
        </p:nvSpPr>
        <p:spPr>
          <a:xfrm>
            <a:off x="3944843" y="5941827"/>
            <a:ext cx="7437947" cy="707886"/>
          </a:xfrm>
          <a:prstGeom prst="rect">
            <a:avLst/>
          </a:prstGeom>
          <a:noFill/>
        </p:spPr>
        <p:txBody>
          <a:bodyPr wrap="square" lIns="91440" tIns="45720" rIns="91440" bIns="45720" anchor="t">
            <a:spAutoFit/>
          </a:bodyPr>
          <a:lstStyle/>
          <a:p>
            <a:r>
              <a:rPr lang="en-US" sz="2000" dirty="0">
                <a:ln w="0"/>
                <a:solidFill>
                  <a:schemeClr val="bg1"/>
                </a:solidFill>
                <a:effectLst>
                  <a:outerShdw blurRad="38100" dist="19050" dir="2700000" algn="tl" rotWithShape="0">
                    <a:prstClr val="black">
                      <a:alpha val="40000"/>
                    </a:prstClr>
                  </a:outerShdw>
                </a:effectLst>
                <a:latin typeface="Bahnschrift SemiBold"/>
                <a:cs typeface="Calibri"/>
              </a:rPr>
              <a:t>Separation of concerns, reusability, low coupling, scalability and flexibility, efficiency.</a:t>
            </a:r>
          </a:p>
        </p:txBody>
      </p:sp>
      <p:sp>
        <p:nvSpPr>
          <p:cNvPr id="16" name="Rectangle 15">
            <a:extLst>
              <a:ext uri="{FF2B5EF4-FFF2-40B4-BE49-F238E27FC236}">
                <a16:creationId xmlns:a16="http://schemas.microsoft.com/office/drawing/2014/main" id="{E0447F06-69FE-0504-CAE7-896045CB30D1}"/>
              </a:ext>
            </a:extLst>
          </p:cNvPr>
          <p:cNvSpPr/>
          <p:nvPr/>
        </p:nvSpPr>
        <p:spPr>
          <a:xfrm>
            <a:off x="5516468" y="5465577"/>
            <a:ext cx="4294697" cy="523220"/>
          </a:xfrm>
          <a:prstGeom prst="rect">
            <a:avLst/>
          </a:prstGeom>
          <a:noFill/>
        </p:spPr>
        <p:txBody>
          <a:bodyPr wrap="square" lIns="91440" tIns="45720" rIns="91440" bIns="45720" anchor="t">
            <a:spAutoFit/>
          </a:bodyPr>
          <a:lstStyle/>
          <a:p>
            <a:pPr algn="ctr"/>
            <a:r>
              <a:rPr lang="en-US" sz="2800">
                <a:ln w="0"/>
                <a:solidFill>
                  <a:schemeClr val="bg1"/>
                </a:solidFill>
                <a:effectLst>
                  <a:outerShdw blurRad="38100" dist="19050" dir="2700000" algn="tl" rotWithShape="0">
                    <a:prstClr val="black">
                      <a:alpha val="40000"/>
                    </a:prstClr>
                  </a:outerShdw>
                </a:effectLst>
                <a:latin typeface="Bahnschrift SemiBold"/>
                <a:cs typeface="Calibri" panose="020F0502020204030204"/>
              </a:rPr>
              <a:t>Design principles applied:</a:t>
            </a:r>
            <a:endParaRPr lang="fr-FR">
              <a:solidFill>
                <a:schemeClr val="bg1"/>
              </a:solidFill>
              <a:cs typeface="Calibri" panose="020F0502020204030204"/>
            </a:endParaRPr>
          </a:p>
        </p:txBody>
      </p:sp>
    </p:spTree>
    <p:extLst>
      <p:ext uri="{BB962C8B-B14F-4D97-AF65-F5344CB8AC3E}">
        <p14:creationId xmlns:p14="http://schemas.microsoft.com/office/powerpoint/2010/main" val="63724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3" grpId="0" animBg="1"/>
      <p:bldP spid="14"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2729</Words>
  <Application>Microsoft Macintosh PowerPoint</Application>
  <PresentationFormat>Widescreen</PresentationFormat>
  <Paragraphs>271</Paragraphs>
  <Slides>26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Bahnschrift SemiBold</vt:lpstr>
      <vt:lpstr>Calibri</vt:lpstr>
      <vt:lpstr>Calibri Light</vt:lpstr>
      <vt:lpstr>Courier New</vt:lpstr>
      <vt:lpstr>Söhne</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Adrian Valica</dc:creator>
  <cp:lastModifiedBy>Rishabh Tiwari</cp:lastModifiedBy>
  <cp:revision>10</cp:revision>
  <dcterms:created xsi:type="dcterms:W3CDTF">2024-01-20T14:30:37Z</dcterms:created>
  <dcterms:modified xsi:type="dcterms:W3CDTF">2024-01-22T08:28:45Z</dcterms:modified>
</cp:coreProperties>
</file>